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Microsoft JhengHei UI" panose="020B0604030504040204" pitchFamily="34" charset="-120"/>
      <p:regular r:id="rId16"/>
      <p:bold r:id="rId17"/>
    </p:embeddedFont>
    <p:embeddedFont>
      <p:font typeface="JetBrains Mono" panose="020B060402020202020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7" y="12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42887" y="1805880"/>
            <a:ext cx="11706225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MUSIC DATABASE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75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ANALYSIS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485775" y="4358580"/>
            <a:ext cx="1122045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SQL Queries &amp; Business Insights</a:t>
            </a:r>
            <a:endParaRPr/>
          </a:p>
        </p:txBody>
      </p:sp>
      <p:pic>
        <p:nvPicPr>
          <p:cNvPr id="87" name="Google Shape;87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"/>
            <a:ext cx="12192000" cy="685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4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1518344"/>
            <a:ext cx="11049000" cy="38213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5;p13"/>
          <p:cNvSpPr txBox="1"/>
          <p:nvPr/>
        </p:nvSpPr>
        <p:spPr>
          <a:xfrm>
            <a:off x="969359" y="2601290"/>
            <a:ext cx="10381297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MUSIC DATABASE ANALYSIS</a:t>
            </a:r>
            <a:endParaRPr sz="4800" dirty="0"/>
          </a:p>
        </p:txBody>
      </p:sp>
      <p:sp>
        <p:nvSpPr>
          <p:cNvPr id="4" name="Google Shape;86;p13"/>
          <p:cNvSpPr txBox="1"/>
          <p:nvPr/>
        </p:nvSpPr>
        <p:spPr>
          <a:xfrm>
            <a:off x="1033652" y="3657601"/>
            <a:ext cx="98869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  <a:t>Insights on Sales, Customers, and Artists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508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" y="2095500"/>
            <a:ext cx="644649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862" y="1790700"/>
            <a:ext cx="6594127" cy="456209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2"/>
          <p:cNvSpPr txBox="1"/>
          <p:nvPr/>
        </p:nvSpPr>
        <p:spPr>
          <a:xfrm>
            <a:off x="7336110" y="1485900"/>
            <a:ext cx="429770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Find how much amount spent by each customer on artists.</a:t>
            </a:r>
            <a:endParaRPr dirty="0"/>
          </a:p>
        </p:txBody>
      </p:sp>
      <p:sp>
        <p:nvSpPr>
          <p:cNvPr id="320" name="Google Shape;320;p22"/>
          <p:cNvSpPr txBox="1"/>
          <p:nvPr/>
        </p:nvSpPr>
        <p:spPr>
          <a:xfrm>
            <a:off x="9484965" y="3228975"/>
            <a:ext cx="20002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SM</a:t>
            </a:r>
            <a:endParaRPr dirty="0"/>
          </a:p>
        </p:txBody>
      </p:sp>
      <p:sp>
        <p:nvSpPr>
          <p:cNvPr id="321" name="Google Shape;321;p22"/>
          <p:cNvSpPr txBox="1"/>
          <p:nvPr/>
        </p:nvSpPr>
        <p:spPr>
          <a:xfrm>
            <a:off x="11151840" y="322897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7818090" y="353377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8151465" y="3533775"/>
            <a:ext cx="8001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invoice_line</a:t>
            </a:r>
            <a:endParaRPr/>
          </a:p>
        </p:txBody>
      </p:sp>
      <p:sp>
        <p:nvSpPr>
          <p:cNvPr id="324" name="Google Shape;324;p22"/>
          <p:cNvSpPr txBox="1"/>
          <p:nvPr/>
        </p:nvSpPr>
        <p:spPr>
          <a:xfrm>
            <a:off x="7818090" y="368617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25" name="Google Shape;325;p22"/>
          <p:cNvSpPr txBox="1"/>
          <p:nvPr/>
        </p:nvSpPr>
        <p:spPr>
          <a:xfrm>
            <a:off x="8151465" y="3686175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track</a:t>
            </a:r>
            <a:endParaRPr/>
          </a:p>
        </p:txBody>
      </p:sp>
      <p:sp>
        <p:nvSpPr>
          <p:cNvPr id="326" name="Google Shape;326;p22"/>
          <p:cNvSpPr txBox="1"/>
          <p:nvPr/>
        </p:nvSpPr>
        <p:spPr>
          <a:xfrm>
            <a:off x="8684865" y="368617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27" name="Google Shape;327;p22"/>
          <p:cNvSpPr txBox="1"/>
          <p:nvPr/>
        </p:nvSpPr>
        <p:spPr>
          <a:xfrm>
            <a:off x="7818090" y="383857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28" name="Google Shape;328;p22"/>
          <p:cNvSpPr txBox="1"/>
          <p:nvPr/>
        </p:nvSpPr>
        <p:spPr>
          <a:xfrm>
            <a:off x="8151465" y="3838575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album</a:t>
            </a:r>
            <a:endParaRPr/>
          </a:p>
        </p:txBody>
      </p:sp>
      <p:sp>
        <p:nvSpPr>
          <p:cNvPr id="329" name="Google Shape;329;p22"/>
          <p:cNvSpPr txBox="1"/>
          <p:nvPr/>
        </p:nvSpPr>
        <p:spPr>
          <a:xfrm>
            <a:off x="8684865" y="383857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30" name="Google Shape;330;p22"/>
          <p:cNvSpPr txBox="1"/>
          <p:nvPr/>
        </p:nvSpPr>
        <p:spPr>
          <a:xfrm>
            <a:off x="7818090" y="399097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31" name="Google Shape;331;p22"/>
          <p:cNvSpPr txBox="1"/>
          <p:nvPr/>
        </p:nvSpPr>
        <p:spPr>
          <a:xfrm>
            <a:off x="8151465" y="3990975"/>
            <a:ext cx="4000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artist</a:t>
            </a:r>
            <a:endParaRPr/>
          </a:p>
        </p:txBody>
      </p:sp>
      <p:sp>
        <p:nvSpPr>
          <p:cNvPr id="332" name="Google Shape;332;p22"/>
          <p:cNvSpPr txBox="1"/>
          <p:nvPr/>
        </p:nvSpPr>
        <p:spPr>
          <a:xfrm>
            <a:off x="8818215" y="399097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33" name="Google Shape;333;p22"/>
          <p:cNvSpPr txBox="1"/>
          <p:nvPr/>
        </p:nvSpPr>
        <p:spPr>
          <a:xfrm>
            <a:off x="7818090" y="4143375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GROUP BY</a:t>
            </a:r>
            <a:endParaRPr/>
          </a:p>
        </p:txBody>
      </p:sp>
      <p:sp>
        <p:nvSpPr>
          <p:cNvPr id="334" name="Google Shape;334;p22"/>
          <p:cNvSpPr txBox="1"/>
          <p:nvPr/>
        </p:nvSpPr>
        <p:spPr>
          <a:xfrm>
            <a:off x="8551515" y="4143375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 dirty="0"/>
          </a:p>
        </p:txBody>
      </p:sp>
      <p:sp>
        <p:nvSpPr>
          <p:cNvPr id="335" name="Google Shape;335;p22"/>
          <p:cNvSpPr txBox="1"/>
          <p:nvPr/>
        </p:nvSpPr>
        <p:spPr>
          <a:xfrm>
            <a:off x="9284940" y="4143375"/>
            <a:ext cx="6667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 LIMIT</a:t>
            </a:r>
            <a:endParaRPr/>
          </a:p>
        </p:txBody>
      </p:sp>
      <p:sp>
        <p:nvSpPr>
          <p:cNvPr id="336" name="Google Shape;336;p22"/>
          <p:cNvSpPr txBox="1"/>
          <p:nvPr/>
        </p:nvSpPr>
        <p:spPr>
          <a:xfrm>
            <a:off x="7684740" y="4448175"/>
            <a:ext cx="4000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7684740" y="4600575"/>
            <a:ext cx="20002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SUM</a:t>
            </a:r>
            <a:endParaRPr/>
          </a:p>
        </p:txBody>
      </p:sp>
      <p:sp>
        <p:nvSpPr>
          <p:cNvPr id="338" name="Google Shape;338;p22"/>
          <p:cNvSpPr txBox="1"/>
          <p:nvPr/>
        </p:nvSpPr>
        <p:spPr>
          <a:xfrm>
            <a:off x="9751665" y="460057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339" name="Google Shape;339;p22"/>
          <p:cNvSpPr txBox="1"/>
          <p:nvPr/>
        </p:nvSpPr>
        <p:spPr>
          <a:xfrm>
            <a:off x="7684740" y="475297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340" name="Google Shape;340;p22"/>
          <p:cNvSpPr txBox="1"/>
          <p:nvPr/>
        </p:nvSpPr>
        <p:spPr>
          <a:xfrm>
            <a:off x="8018115" y="4752975"/>
            <a:ext cx="46672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</a:t>
            </a:r>
            <a:endParaRPr/>
          </a:p>
        </p:txBody>
      </p:sp>
      <p:sp>
        <p:nvSpPr>
          <p:cNvPr id="341" name="Google Shape;341;p22"/>
          <p:cNvSpPr txBox="1"/>
          <p:nvPr/>
        </p:nvSpPr>
        <p:spPr>
          <a:xfrm>
            <a:off x="7684740" y="490537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42" name="Google Shape;342;p22"/>
          <p:cNvSpPr txBox="1"/>
          <p:nvPr/>
        </p:nvSpPr>
        <p:spPr>
          <a:xfrm>
            <a:off x="8018115" y="4905375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customer</a:t>
            </a:r>
            <a:endParaRPr/>
          </a:p>
        </p:txBody>
      </p:sp>
      <p:sp>
        <p:nvSpPr>
          <p:cNvPr id="343" name="Google Shape;343;p22"/>
          <p:cNvSpPr txBox="1"/>
          <p:nvPr/>
        </p:nvSpPr>
        <p:spPr>
          <a:xfrm>
            <a:off x="8751540" y="490537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44" name="Google Shape;344;p22"/>
          <p:cNvSpPr txBox="1"/>
          <p:nvPr/>
        </p:nvSpPr>
        <p:spPr>
          <a:xfrm>
            <a:off x="7684740" y="505777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45" name="Google Shape;345;p22"/>
          <p:cNvSpPr txBox="1"/>
          <p:nvPr/>
        </p:nvSpPr>
        <p:spPr>
          <a:xfrm>
            <a:off x="8018115" y="5057775"/>
            <a:ext cx="8001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invoice_line</a:t>
            </a:r>
            <a:endParaRPr/>
          </a:p>
        </p:txBody>
      </p:sp>
      <p:sp>
        <p:nvSpPr>
          <p:cNvPr id="346" name="Google Shape;346;p22"/>
          <p:cNvSpPr txBox="1"/>
          <p:nvPr/>
        </p:nvSpPr>
        <p:spPr>
          <a:xfrm>
            <a:off x="9084915" y="505777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47" name="Google Shape;347;p22"/>
          <p:cNvSpPr txBox="1"/>
          <p:nvPr/>
        </p:nvSpPr>
        <p:spPr>
          <a:xfrm>
            <a:off x="7684740" y="521017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48" name="Google Shape;348;p22"/>
          <p:cNvSpPr txBox="1"/>
          <p:nvPr/>
        </p:nvSpPr>
        <p:spPr>
          <a:xfrm>
            <a:off x="8018115" y="5210175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track</a:t>
            </a:r>
            <a:endParaRPr/>
          </a:p>
        </p:txBody>
      </p:sp>
      <p:sp>
        <p:nvSpPr>
          <p:cNvPr id="349" name="Google Shape;349;p22"/>
          <p:cNvSpPr txBox="1"/>
          <p:nvPr/>
        </p:nvSpPr>
        <p:spPr>
          <a:xfrm>
            <a:off x="8551515" y="521017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50" name="Google Shape;350;p22"/>
          <p:cNvSpPr txBox="1"/>
          <p:nvPr/>
        </p:nvSpPr>
        <p:spPr>
          <a:xfrm>
            <a:off x="7684740" y="536257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51" name="Google Shape;351;p22"/>
          <p:cNvSpPr txBox="1"/>
          <p:nvPr/>
        </p:nvSpPr>
        <p:spPr>
          <a:xfrm>
            <a:off x="8018115" y="5362575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album</a:t>
            </a:r>
            <a:endParaRPr/>
          </a:p>
        </p:txBody>
      </p:sp>
      <p:sp>
        <p:nvSpPr>
          <p:cNvPr id="352" name="Google Shape;352;p22"/>
          <p:cNvSpPr txBox="1"/>
          <p:nvPr/>
        </p:nvSpPr>
        <p:spPr>
          <a:xfrm>
            <a:off x="8684865" y="536257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53" name="Google Shape;353;p22"/>
          <p:cNvSpPr txBox="1"/>
          <p:nvPr/>
        </p:nvSpPr>
        <p:spPr>
          <a:xfrm>
            <a:off x="7684740" y="551497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54" name="Google Shape;354;p22"/>
          <p:cNvSpPr txBox="1"/>
          <p:nvPr/>
        </p:nvSpPr>
        <p:spPr>
          <a:xfrm>
            <a:off x="9618315" y="551497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55" name="Google Shape;355;p22"/>
          <p:cNvSpPr txBox="1"/>
          <p:nvPr/>
        </p:nvSpPr>
        <p:spPr>
          <a:xfrm>
            <a:off x="7684740" y="5819775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GROUP BY</a:t>
            </a:r>
            <a:endParaRPr/>
          </a:p>
        </p:txBody>
      </p:sp>
      <p:sp>
        <p:nvSpPr>
          <p:cNvPr id="356" name="Google Shape;356;p22"/>
          <p:cNvSpPr txBox="1"/>
          <p:nvPr/>
        </p:nvSpPr>
        <p:spPr>
          <a:xfrm>
            <a:off x="8684865" y="5819775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357" name="Google Shape;357;p22"/>
          <p:cNvSpPr txBox="1"/>
          <p:nvPr/>
        </p:nvSpPr>
        <p:spPr>
          <a:xfrm>
            <a:off x="9418290" y="581977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</a:t>
            </a:r>
            <a:endParaRPr/>
          </a:p>
        </p:txBody>
      </p:sp>
      <p:sp>
        <p:nvSpPr>
          <p:cNvPr id="358" name="Google Shape;358;p22"/>
          <p:cNvSpPr txBox="1"/>
          <p:nvPr/>
        </p:nvSpPr>
        <p:spPr>
          <a:xfrm>
            <a:off x="513641" y="450039"/>
            <a:ext cx="117062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ARTIST SPEND </a:t>
            </a:r>
            <a:r>
              <a:rPr lang="en-US" sz="3600" b="1" i="0" u="none" strike="noStrike" cap="none" dirty="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PER CUSTOMER</a:t>
            </a:r>
            <a:endParaRPr dirty="0"/>
          </a:p>
        </p:txBody>
      </p:sp>
      <p:sp>
        <p:nvSpPr>
          <p:cNvPr id="359" name="Google Shape;359;p22"/>
          <p:cNvSpPr/>
          <p:nvPr/>
        </p:nvSpPr>
        <p:spPr>
          <a:xfrm>
            <a:off x="479267" y="1285493"/>
            <a:ext cx="11220450" cy="190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365;p23" descr="image.png">
            <a:extLst>
              <a:ext uri="{FF2B5EF4-FFF2-40B4-BE49-F238E27FC236}">
                <a16:creationId xmlns:a16="http://schemas.microsoft.com/office/drawing/2014/main" id="{5FF82EBF-357A-4134-C5E2-F4C1AA9DC94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6110" y="2364209"/>
            <a:ext cx="4497734" cy="425531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8FCB47-9F9F-F178-3C6B-8D1B64A7EA74}"/>
              </a:ext>
            </a:extLst>
          </p:cNvPr>
          <p:cNvSpPr txBox="1"/>
          <p:nvPr/>
        </p:nvSpPr>
        <p:spPr>
          <a:xfrm>
            <a:off x="7446851" y="2590036"/>
            <a:ext cx="4871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WITH </a:t>
            </a:r>
            <a:r>
              <a:rPr lang="en-IN" dirty="0" err="1">
                <a:solidFill>
                  <a:schemeClr val="bg1"/>
                </a:solidFill>
              </a:rPr>
              <a:t>best_selling_artist</a:t>
            </a:r>
            <a:r>
              <a:rPr lang="en-IN" dirty="0">
                <a:solidFill>
                  <a:schemeClr val="bg1"/>
                </a:solidFill>
              </a:rPr>
              <a:t> AS ( SELECT t2.artist_id,</a:t>
            </a:r>
          </a:p>
          <a:p>
            <a:r>
              <a:rPr lang="en-IN" dirty="0">
                <a:solidFill>
                  <a:schemeClr val="bg1"/>
                </a:solidFill>
              </a:rPr>
              <a:t>        SUM(t4.unit_price * t4.quantity) AS sales</a:t>
            </a:r>
          </a:p>
          <a:p>
            <a:r>
              <a:rPr lang="en-IN" dirty="0">
                <a:solidFill>
                  <a:schemeClr val="bg1"/>
                </a:solidFill>
              </a:rPr>
              <a:t>    FROM</a:t>
            </a:r>
          </a:p>
          <a:p>
            <a:r>
              <a:rPr lang="en-IN" dirty="0">
                <a:solidFill>
                  <a:schemeClr val="bg1"/>
                </a:solidFill>
              </a:rPr>
              <a:t>        invoice t1</a:t>
            </a:r>
          </a:p>
          <a:p>
            <a:r>
              <a:rPr lang="en-IN" dirty="0">
                <a:solidFill>
                  <a:schemeClr val="bg1"/>
                </a:solidFill>
              </a:rPr>
              <a:t>    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    </a:t>
            </a:r>
            <a:r>
              <a:rPr lang="en-IN" dirty="0" err="1">
                <a:solidFill>
                  <a:schemeClr val="bg1"/>
                </a:solidFill>
              </a:rPr>
              <a:t>invoice_line</a:t>
            </a:r>
            <a:r>
              <a:rPr lang="en-IN" dirty="0">
                <a:solidFill>
                  <a:schemeClr val="bg1"/>
                </a:solidFill>
              </a:rPr>
              <a:t> t4 ON t1.invoice_id = t4.invoice_id</a:t>
            </a:r>
          </a:p>
          <a:p>
            <a:r>
              <a:rPr lang="en-IN" dirty="0">
                <a:solidFill>
                  <a:schemeClr val="bg1"/>
                </a:solidFill>
              </a:rPr>
              <a:t>    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    track t3 ON t4.track_id = t3.track_id</a:t>
            </a:r>
          </a:p>
          <a:p>
            <a:r>
              <a:rPr lang="en-IN" dirty="0">
                <a:solidFill>
                  <a:schemeClr val="bg1"/>
                </a:solidFill>
              </a:rPr>
              <a:t>    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    album t5 ON t3.album_id = t5.album_id</a:t>
            </a:r>
          </a:p>
          <a:p>
            <a:r>
              <a:rPr lang="en-IN" dirty="0">
                <a:solidFill>
                  <a:schemeClr val="bg1"/>
                </a:solidFill>
              </a:rPr>
              <a:t>    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    artist t2 ON t5.artist_id = t2.artist_id</a:t>
            </a:r>
          </a:p>
          <a:p>
            <a:r>
              <a:rPr lang="en-IN" dirty="0">
                <a:solidFill>
                  <a:schemeClr val="bg1"/>
                </a:solidFill>
              </a:rPr>
              <a:t>    GROUP BY</a:t>
            </a:r>
          </a:p>
          <a:p>
            <a:r>
              <a:rPr lang="en-IN" dirty="0">
                <a:solidFill>
                  <a:schemeClr val="bg1"/>
                </a:solidFill>
              </a:rPr>
              <a:t>        t2.artist_id</a:t>
            </a:r>
          </a:p>
          <a:p>
            <a:r>
              <a:rPr lang="en-IN" dirty="0">
                <a:solidFill>
                  <a:schemeClr val="bg1"/>
                </a:solidFill>
              </a:rPr>
              <a:t>    ORDER BY</a:t>
            </a:r>
          </a:p>
          <a:p>
            <a:r>
              <a:rPr lang="en-IN" dirty="0">
                <a:solidFill>
                  <a:schemeClr val="bg1"/>
                </a:solidFill>
              </a:rPr>
              <a:t>        sales DESC</a:t>
            </a:r>
          </a:p>
          <a:p>
            <a:r>
              <a:rPr lang="en-IN" dirty="0">
                <a:solidFill>
                  <a:schemeClr val="bg1"/>
                </a:solidFill>
              </a:rPr>
              <a:t>    LIMIT 1</a:t>
            </a:r>
          </a:p>
          <a:p>
            <a:r>
              <a:rPr lang="en-IN" dirty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3"/>
          <p:cNvSpPr txBox="1"/>
          <p:nvPr/>
        </p:nvSpPr>
        <p:spPr>
          <a:xfrm>
            <a:off x="485775" y="1619250"/>
            <a:ext cx="644649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We determine the most popular genre as the genre with the highest amount of purchases for each country.</a:t>
            </a:r>
            <a:endParaRPr dirty="0"/>
          </a:p>
        </p:txBody>
      </p:sp>
      <p:sp>
        <p:nvSpPr>
          <p:cNvPr id="369" name="Google Shape;369;p23"/>
          <p:cNvSpPr txBox="1"/>
          <p:nvPr/>
        </p:nvSpPr>
        <p:spPr>
          <a:xfrm>
            <a:off x="762000" y="3657600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WITH</a:t>
            </a:r>
            <a:endParaRPr/>
          </a:p>
        </p:txBody>
      </p:sp>
      <p:sp>
        <p:nvSpPr>
          <p:cNvPr id="370" name="Google Shape;370;p23"/>
          <p:cNvSpPr txBox="1"/>
          <p:nvPr/>
        </p:nvSpPr>
        <p:spPr>
          <a:xfrm>
            <a:off x="2028825" y="3657600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371" name="Google Shape;371;p23"/>
          <p:cNvSpPr txBox="1"/>
          <p:nvPr/>
        </p:nvSpPr>
        <p:spPr>
          <a:xfrm>
            <a:off x="895350" y="3810000"/>
            <a:ext cx="4000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372" name="Google Shape;372;p23"/>
          <p:cNvSpPr txBox="1"/>
          <p:nvPr/>
        </p:nvSpPr>
        <p:spPr>
          <a:xfrm>
            <a:off x="1362075" y="38100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COUNT</a:t>
            </a:r>
            <a:endParaRPr/>
          </a:p>
        </p:txBody>
      </p:sp>
      <p:sp>
        <p:nvSpPr>
          <p:cNvPr id="373" name="Google Shape;373;p23"/>
          <p:cNvSpPr txBox="1"/>
          <p:nvPr/>
        </p:nvSpPr>
        <p:spPr>
          <a:xfrm>
            <a:off x="2428875" y="3810000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374" name="Google Shape;374;p23"/>
          <p:cNvSpPr txBox="1"/>
          <p:nvPr/>
        </p:nvSpPr>
        <p:spPr>
          <a:xfrm>
            <a:off x="895350" y="3962400"/>
            <a:ext cx="6667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ROW_NUMBER</a:t>
            </a:r>
            <a:endParaRPr/>
          </a:p>
        </p:txBody>
      </p:sp>
      <p:sp>
        <p:nvSpPr>
          <p:cNvPr id="375" name="Google Shape;375;p23"/>
          <p:cNvSpPr txBox="1"/>
          <p:nvPr/>
        </p:nvSpPr>
        <p:spPr>
          <a:xfrm>
            <a:off x="1762125" y="3962400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OVER</a:t>
            </a:r>
            <a:endParaRPr/>
          </a:p>
        </p:txBody>
      </p:sp>
      <p:sp>
        <p:nvSpPr>
          <p:cNvPr id="376" name="Google Shape;376;p23"/>
          <p:cNvSpPr txBox="1"/>
          <p:nvPr/>
        </p:nvSpPr>
        <p:spPr>
          <a:xfrm>
            <a:off x="2095500" y="3962400"/>
            <a:ext cx="8001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PARTITION BY</a:t>
            </a:r>
            <a:endParaRPr/>
          </a:p>
        </p:txBody>
      </p:sp>
      <p:sp>
        <p:nvSpPr>
          <p:cNvPr id="377" name="Google Shape;377;p23"/>
          <p:cNvSpPr txBox="1"/>
          <p:nvPr/>
        </p:nvSpPr>
        <p:spPr>
          <a:xfrm>
            <a:off x="3495675" y="3962400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378" name="Google Shape;378;p23"/>
          <p:cNvSpPr txBox="1"/>
          <p:nvPr/>
        </p:nvSpPr>
        <p:spPr>
          <a:xfrm>
            <a:off x="4095750" y="39624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COUNT</a:t>
            </a:r>
            <a:endParaRPr/>
          </a:p>
        </p:txBody>
      </p:sp>
      <p:sp>
        <p:nvSpPr>
          <p:cNvPr id="379" name="Google Shape;379;p23"/>
          <p:cNvSpPr txBox="1"/>
          <p:nvPr/>
        </p:nvSpPr>
        <p:spPr>
          <a:xfrm>
            <a:off x="5162550" y="3962400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</a:t>
            </a:r>
            <a:endParaRPr/>
          </a:p>
        </p:txBody>
      </p:sp>
      <p:sp>
        <p:nvSpPr>
          <p:cNvPr id="380" name="Google Shape;380;p23"/>
          <p:cNvSpPr txBox="1"/>
          <p:nvPr/>
        </p:nvSpPr>
        <p:spPr>
          <a:xfrm>
            <a:off x="5562600" y="3962400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381" name="Google Shape;381;p23"/>
          <p:cNvSpPr txBox="1"/>
          <p:nvPr/>
        </p:nvSpPr>
        <p:spPr>
          <a:xfrm>
            <a:off x="895350" y="4114800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382" name="Google Shape;382;p23"/>
          <p:cNvSpPr txBox="1"/>
          <p:nvPr/>
        </p:nvSpPr>
        <p:spPr>
          <a:xfrm>
            <a:off x="1228725" y="4114800"/>
            <a:ext cx="8001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invoice_line</a:t>
            </a:r>
            <a:endParaRPr/>
          </a:p>
        </p:txBody>
      </p:sp>
      <p:sp>
        <p:nvSpPr>
          <p:cNvPr id="383" name="Google Shape;383;p23"/>
          <p:cNvSpPr txBox="1"/>
          <p:nvPr/>
        </p:nvSpPr>
        <p:spPr>
          <a:xfrm>
            <a:off x="895350" y="4267200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84" name="Google Shape;384;p23"/>
          <p:cNvSpPr txBox="1"/>
          <p:nvPr/>
        </p:nvSpPr>
        <p:spPr>
          <a:xfrm>
            <a:off x="1228725" y="4267200"/>
            <a:ext cx="46672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</a:t>
            </a:r>
            <a:endParaRPr/>
          </a:p>
        </p:txBody>
      </p:sp>
      <p:sp>
        <p:nvSpPr>
          <p:cNvPr id="385" name="Google Shape;385;p23"/>
          <p:cNvSpPr txBox="1"/>
          <p:nvPr/>
        </p:nvSpPr>
        <p:spPr>
          <a:xfrm>
            <a:off x="1895475" y="4267200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86" name="Google Shape;386;p23"/>
          <p:cNvSpPr txBox="1"/>
          <p:nvPr/>
        </p:nvSpPr>
        <p:spPr>
          <a:xfrm>
            <a:off x="895350" y="4419600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87" name="Google Shape;387;p23"/>
          <p:cNvSpPr txBox="1"/>
          <p:nvPr/>
        </p:nvSpPr>
        <p:spPr>
          <a:xfrm>
            <a:off x="1228725" y="4419600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customer</a:t>
            </a:r>
            <a:endParaRPr/>
          </a:p>
        </p:txBody>
      </p:sp>
      <p:sp>
        <p:nvSpPr>
          <p:cNvPr id="388" name="Google Shape;388;p23"/>
          <p:cNvSpPr txBox="1"/>
          <p:nvPr/>
        </p:nvSpPr>
        <p:spPr>
          <a:xfrm>
            <a:off x="1962150" y="4419600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89" name="Google Shape;389;p23"/>
          <p:cNvSpPr txBox="1"/>
          <p:nvPr/>
        </p:nvSpPr>
        <p:spPr>
          <a:xfrm>
            <a:off x="895350" y="4572000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90" name="Google Shape;390;p23"/>
          <p:cNvSpPr txBox="1"/>
          <p:nvPr/>
        </p:nvSpPr>
        <p:spPr>
          <a:xfrm>
            <a:off x="1228725" y="45720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track</a:t>
            </a:r>
            <a:endParaRPr/>
          </a:p>
        </p:txBody>
      </p:sp>
      <p:sp>
        <p:nvSpPr>
          <p:cNvPr id="391" name="Google Shape;391;p23"/>
          <p:cNvSpPr txBox="1"/>
          <p:nvPr/>
        </p:nvSpPr>
        <p:spPr>
          <a:xfrm>
            <a:off x="1762125" y="4572000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92" name="Google Shape;392;p23"/>
          <p:cNvSpPr txBox="1"/>
          <p:nvPr/>
        </p:nvSpPr>
        <p:spPr>
          <a:xfrm>
            <a:off x="895350" y="4724400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393" name="Google Shape;393;p23"/>
          <p:cNvSpPr txBox="1"/>
          <p:nvPr/>
        </p:nvSpPr>
        <p:spPr>
          <a:xfrm>
            <a:off x="1228725" y="47244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genre</a:t>
            </a:r>
            <a:endParaRPr/>
          </a:p>
        </p:txBody>
      </p:sp>
      <p:sp>
        <p:nvSpPr>
          <p:cNvPr id="394" name="Google Shape;394;p23"/>
          <p:cNvSpPr txBox="1"/>
          <p:nvPr/>
        </p:nvSpPr>
        <p:spPr>
          <a:xfrm>
            <a:off x="1762125" y="4724400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395" name="Google Shape;395;p23"/>
          <p:cNvSpPr txBox="1"/>
          <p:nvPr/>
        </p:nvSpPr>
        <p:spPr>
          <a:xfrm>
            <a:off x="895350" y="4876800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GROUP BY</a:t>
            </a:r>
            <a:endParaRPr/>
          </a:p>
        </p:txBody>
      </p:sp>
      <p:sp>
        <p:nvSpPr>
          <p:cNvPr id="396" name="Google Shape;396;p23"/>
          <p:cNvSpPr txBox="1"/>
          <p:nvPr/>
        </p:nvSpPr>
        <p:spPr>
          <a:xfrm>
            <a:off x="1762125" y="4876800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397" name="Google Shape;397;p23"/>
          <p:cNvSpPr txBox="1"/>
          <p:nvPr/>
        </p:nvSpPr>
        <p:spPr>
          <a:xfrm>
            <a:off x="2495550" y="4876800"/>
            <a:ext cx="20002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ASC</a:t>
            </a:r>
            <a:endParaRPr/>
          </a:p>
        </p:txBody>
      </p:sp>
      <p:sp>
        <p:nvSpPr>
          <p:cNvPr id="398" name="Google Shape;398;p23"/>
          <p:cNvSpPr txBox="1"/>
          <p:nvPr/>
        </p:nvSpPr>
        <p:spPr>
          <a:xfrm>
            <a:off x="2962275" y="4876800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</a:t>
            </a:r>
            <a:endParaRPr/>
          </a:p>
        </p:txBody>
      </p:sp>
      <p:sp>
        <p:nvSpPr>
          <p:cNvPr id="399" name="Google Shape;399;p23"/>
          <p:cNvSpPr txBox="1"/>
          <p:nvPr/>
        </p:nvSpPr>
        <p:spPr>
          <a:xfrm>
            <a:off x="762000" y="5181600"/>
            <a:ext cx="4000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400" name="Google Shape;400;p23"/>
          <p:cNvSpPr txBox="1"/>
          <p:nvPr/>
        </p:nvSpPr>
        <p:spPr>
          <a:xfrm>
            <a:off x="1362075" y="5181600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401" name="Google Shape;401;p23"/>
          <p:cNvSpPr txBox="1"/>
          <p:nvPr/>
        </p:nvSpPr>
        <p:spPr>
          <a:xfrm>
            <a:off x="2628900" y="51816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WHERE</a:t>
            </a:r>
            <a:endParaRPr/>
          </a:p>
        </p:txBody>
      </p:sp>
      <p:sp>
        <p:nvSpPr>
          <p:cNvPr id="402" name="Google Shape;402;p23"/>
          <p:cNvSpPr txBox="1"/>
          <p:nvPr/>
        </p:nvSpPr>
        <p:spPr>
          <a:xfrm>
            <a:off x="485775" y="485775"/>
            <a:ext cx="117062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POPULAR GENRE </a:t>
            </a:r>
            <a:r>
              <a:rPr lang="en-US" sz="3600" b="1" i="0" u="none" strike="noStrike" cap="none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BY COUNTRY</a:t>
            </a:r>
            <a:endParaRPr/>
          </a:p>
        </p:txBody>
      </p:sp>
      <p:sp>
        <p:nvSpPr>
          <p:cNvPr id="403" name="Google Shape;403;p23"/>
          <p:cNvSpPr/>
          <p:nvPr/>
        </p:nvSpPr>
        <p:spPr>
          <a:xfrm>
            <a:off x="485775" y="1236459"/>
            <a:ext cx="11220450" cy="190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365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372" y="1428566"/>
            <a:ext cx="4497734" cy="425531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Google Shape;365;p23" descr="image.png">
            <a:extLst>
              <a:ext uri="{FF2B5EF4-FFF2-40B4-BE49-F238E27FC236}">
                <a16:creationId xmlns:a16="http://schemas.microsoft.com/office/drawing/2014/main" id="{1A794DD4-31E2-9070-41C2-3157658189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033" y="2470373"/>
            <a:ext cx="6284718" cy="395126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589FB-20D1-2733-872C-1678D7D7E01B}"/>
              </a:ext>
            </a:extLst>
          </p:cNvPr>
          <p:cNvSpPr txBox="1"/>
          <p:nvPr/>
        </p:nvSpPr>
        <p:spPr>
          <a:xfrm>
            <a:off x="399237" y="2401907"/>
            <a:ext cx="60944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AS (</a:t>
            </a:r>
          </a:p>
          <a:p>
            <a:r>
              <a:rPr lang="en-IN" dirty="0">
                <a:solidFill>
                  <a:schemeClr val="bg1"/>
                </a:solidFill>
              </a:rPr>
              <a:t>    SELECT COUNT(t1.quantity) AS purchases, t3.country, t5.name AS </a:t>
            </a:r>
            <a:r>
              <a:rPr lang="en-IN" dirty="0" err="1">
                <a:solidFill>
                  <a:schemeClr val="bg1"/>
                </a:solidFill>
              </a:rPr>
              <a:t>g_name</a:t>
            </a:r>
            <a:r>
              <a:rPr lang="en-IN" dirty="0">
                <a:solidFill>
                  <a:schemeClr val="bg1"/>
                </a:solidFill>
              </a:rPr>
              <a:t>, ROW_NUMBER() OVER(PARTITION BY t3.country ORDER BY COUNT(t1.quantity) DESC) AS </a:t>
            </a:r>
            <a:r>
              <a:rPr lang="en-IN" dirty="0" err="1">
                <a:solidFill>
                  <a:schemeClr val="bg1"/>
                </a:solidFill>
              </a:rPr>
              <a:t>RowNo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FROM </a:t>
            </a:r>
            <a:r>
              <a:rPr lang="en-IN" dirty="0" err="1">
                <a:solidFill>
                  <a:schemeClr val="bg1"/>
                </a:solidFill>
              </a:rPr>
              <a:t>invoice_line</a:t>
            </a:r>
            <a:r>
              <a:rPr lang="en-IN" dirty="0">
                <a:solidFill>
                  <a:schemeClr val="bg1"/>
                </a:solidFill>
              </a:rPr>
              <a:t> t1</a:t>
            </a:r>
          </a:p>
          <a:p>
            <a:r>
              <a:rPr lang="en-IN" dirty="0">
                <a:solidFill>
                  <a:schemeClr val="bg1"/>
                </a:solidFill>
              </a:rPr>
              <a:t>    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    invoice t2 ON t2.invoice_id = t1.invoice_id</a:t>
            </a:r>
          </a:p>
          <a:p>
            <a:r>
              <a:rPr lang="en-IN" dirty="0">
                <a:solidFill>
                  <a:schemeClr val="bg1"/>
                </a:solidFill>
              </a:rPr>
              <a:t>    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    customer t3 ON t3.customer_id = t2.customer_id</a:t>
            </a:r>
          </a:p>
          <a:p>
            <a:r>
              <a:rPr lang="en-IN" dirty="0">
                <a:solidFill>
                  <a:schemeClr val="bg1"/>
                </a:solidFill>
              </a:rPr>
              <a:t>    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    track t4 ON t4.track_id = t1.track_id</a:t>
            </a:r>
          </a:p>
          <a:p>
            <a:r>
              <a:rPr lang="en-IN" dirty="0">
                <a:solidFill>
                  <a:schemeClr val="bg1"/>
                </a:solidFill>
              </a:rPr>
              <a:t>    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    genre t5 ON t5.genre_id = t4.genre_id</a:t>
            </a:r>
          </a:p>
          <a:p>
            <a:r>
              <a:rPr lang="en-IN" dirty="0">
                <a:solidFill>
                  <a:schemeClr val="bg1"/>
                </a:solidFill>
              </a:rPr>
              <a:t>    GROUP BY t3.country,</a:t>
            </a:r>
          </a:p>
          <a:p>
            <a:r>
              <a:rPr lang="en-IN" dirty="0">
                <a:solidFill>
                  <a:schemeClr val="bg1"/>
                </a:solidFill>
              </a:rPr>
              <a:t>        t5.name -- t3.country t5.name (</a:t>
            </a:r>
            <a:r>
              <a:rPr lang="en-IN" dirty="0" err="1">
                <a:solidFill>
                  <a:schemeClr val="bg1"/>
                </a:solidFill>
              </a:rPr>
              <a:t>g_name</a:t>
            </a:r>
            <a:r>
              <a:rPr lang="en-IN" dirty="0">
                <a:solidFill>
                  <a:schemeClr val="bg1"/>
                </a:solidFill>
              </a:rPr>
              <a:t>) Grouping</a:t>
            </a:r>
          </a:p>
          <a:p>
            <a:r>
              <a:rPr lang="en-IN" dirty="0">
                <a:solidFill>
                  <a:schemeClr val="bg1"/>
                </a:solidFill>
              </a:rPr>
              <a:t>    ORDER BY t3.country, purchases DESC)</a:t>
            </a:r>
          </a:p>
          <a:p>
            <a:r>
              <a:rPr lang="en-IN" dirty="0">
                <a:solidFill>
                  <a:schemeClr val="bg1"/>
                </a:solidFill>
              </a:rPr>
              <a:t>SELECT * FROM </a:t>
            </a:r>
            <a:r>
              <a:rPr lang="en-IN" dirty="0" err="1">
                <a:solidFill>
                  <a:schemeClr val="bg1"/>
                </a:solidFill>
              </a:rPr>
              <a:t>popular_genre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WHERE  </a:t>
            </a:r>
            <a:r>
              <a:rPr lang="en-IN" dirty="0" err="1">
                <a:solidFill>
                  <a:schemeClr val="bg1"/>
                </a:solidFill>
              </a:rPr>
              <a:t>RowNo</a:t>
            </a:r>
            <a:r>
              <a:rPr lang="en-IN" dirty="0">
                <a:solidFill>
                  <a:schemeClr val="bg1"/>
                </a:solidFill>
              </a:rPr>
              <a:t> &lt;= 1; </a:t>
            </a:r>
          </a:p>
        </p:txBody>
      </p:sp>
      <p:pic>
        <p:nvPicPr>
          <p:cNvPr id="192" name="Google Shape;192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5355" y="2116914"/>
            <a:ext cx="5246040" cy="425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4"/>
          <p:cNvSpPr txBox="1"/>
          <p:nvPr/>
        </p:nvSpPr>
        <p:spPr>
          <a:xfrm>
            <a:off x="544140" y="539965"/>
            <a:ext cx="5190648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SPENDER </a:t>
            </a:r>
            <a:r>
              <a:rPr lang="en-US" sz="3600" b="1" i="0" u="none" strike="noStrike" cap="none" dirty="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BY COUNTRY</a:t>
            </a:r>
            <a:endParaRPr dirty="0"/>
          </a:p>
        </p:txBody>
      </p:sp>
      <p:sp>
        <p:nvSpPr>
          <p:cNvPr id="411" name="Google Shape;411;p24"/>
          <p:cNvSpPr txBox="1"/>
          <p:nvPr/>
        </p:nvSpPr>
        <p:spPr>
          <a:xfrm>
            <a:off x="519112" y="1968715"/>
            <a:ext cx="49434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Determines the customer that has spent the most on music for each country.</a:t>
            </a:r>
            <a:endParaRPr dirty="0"/>
          </a:p>
        </p:txBody>
      </p:sp>
      <p:sp>
        <p:nvSpPr>
          <p:cNvPr id="413" name="Google Shape;413;p24"/>
          <p:cNvSpPr txBox="1"/>
          <p:nvPr/>
        </p:nvSpPr>
        <p:spPr>
          <a:xfrm>
            <a:off x="857250" y="404812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WITH</a:t>
            </a:r>
            <a:endParaRPr/>
          </a:p>
        </p:txBody>
      </p:sp>
      <p:sp>
        <p:nvSpPr>
          <p:cNvPr id="414" name="Google Shape;414;p24"/>
          <p:cNvSpPr txBox="1"/>
          <p:nvPr/>
        </p:nvSpPr>
        <p:spPr>
          <a:xfrm>
            <a:off x="2724150" y="404812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415" name="Google Shape;415;p24"/>
          <p:cNvSpPr txBox="1"/>
          <p:nvPr/>
        </p:nvSpPr>
        <p:spPr>
          <a:xfrm>
            <a:off x="990600" y="4200525"/>
            <a:ext cx="4000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416" name="Google Shape;416;p24"/>
          <p:cNvSpPr txBox="1"/>
          <p:nvPr/>
        </p:nvSpPr>
        <p:spPr>
          <a:xfrm>
            <a:off x="4391025" y="4200525"/>
            <a:ext cx="20002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SUM</a:t>
            </a:r>
            <a:endParaRPr/>
          </a:p>
        </p:txBody>
      </p:sp>
      <p:sp>
        <p:nvSpPr>
          <p:cNvPr id="417" name="Google Shape;417;p24"/>
          <p:cNvSpPr txBox="1"/>
          <p:nvPr/>
        </p:nvSpPr>
        <p:spPr>
          <a:xfrm>
            <a:off x="5124450" y="420052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418" name="Google Shape;418;p24"/>
          <p:cNvSpPr txBox="1"/>
          <p:nvPr/>
        </p:nvSpPr>
        <p:spPr>
          <a:xfrm>
            <a:off x="990600" y="4505325"/>
            <a:ext cx="6667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ROW_NUMBER</a:t>
            </a:r>
            <a:endParaRPr/>
          </a:p>
        </p:txBody>
      </p:sp>
      <p:sp>
        <p:nvSpPr>
          <p:cNvPr id="419" name="Google Shape;419;p24"/>
          <p:cNvSpPr txBox="1"/>
          <p:nvPr/>
        </p:nvSpPr>
        <p:spPr>
          <a:xfrm>
            <a:off x="1857375" y="450532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OVER</a:t>
            </a:r>
            <a:endParaRPr/>
          </a:p>
        </p:txBody>
      </p:sp>
      <p:sp>
        <p:nvSpPr>
          <p:cNvPr id="420" name="Google Shape;420;p24"/>
          <p:cNvSpPr txBox="1"/>
          <p:nvPr/>
        </p:nvSpPr>
        <p:spPr>
          <a:xfrm>
            <a:off x="2190750" y="4505325"/>
            <a:ext cx="8001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PARTITION BY</a:t>
            </a:r>
            <a:endParaRPr/>
          </a:p>
        </p:txBody>
      </p:sp>
      <p:sp>
        <p:nvSpPr>
          <p:cNvPr id="421" name="Google Shape;421;p24"/>
          <p:cNvSpPr txBox="1"/>
          <p:nvPr/>
        </p:nvSpPr>
        <p:spPr>
          <a:xfrm>
            <a:off x="4124325" y="4505325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422" name="Google Shape;422;p24"/>
          <p:cNvSpPr txBox="1"/>
          <p:nvPr/>
        </p:nvSpPr>
        <p:spPr>
          <a:xfrm>
            <a:off x="857250" y="4657725"/>
            <a:ext cx="20002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SUM</a:t>
            </a:r>
            <a:endParaRPr/>
          </a:p>
        </p:txBody>
      </p:sp>
      <p:sp>
        <p:nvSpPr>
          <p:cNvPr id="423" name="Google Shape;423;p24"/>
          <p:cNvSpPr txBox="1"/>
          <p:nvPr/>
        </p:nvSpPr>
        <p:spPr>
          <a:xfrm>
            <a:off x="1590675" y="465772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</a:t>
            </a:r>
            <a:endParaRPr/>
          </a:p>
        </p:txBody>
      </p:sp>
      <p:sp>
        <p:nvSpPr>
          <p:cNvPr id="424" name="Google Shape;424;p24"/>
          <p:cNvSpPr txBox="1"/>
          <p:nvPr/>
        </p:nvSpPr>
        <p:spPr>
          <a:xfrm>
            <a:off x="1990725" y="465772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425" name="Google Shape;425;p24"/>
          <p:cNvSpPr txBox="1"/>
          <p:nvPr/>
        </p:nvSpPr>
        <p:spPr>
          <a:xfrm>
            <a:off x="990600" y="481012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426" name="Google Shape;426;p24"/>
          <p:cNvSpPr txBox="1"/>
          <p:nvPr/>
        </p:nvSpPr>
        <p:spPr>
          <a:xfrm>
            <a:off x="1323975" y="4810125"/>
            <a:ext cx="46672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</a:t>
            </a:r>
            <a:endParaRPr/>
          </a:p>
        </p:txBody>
      </p:sp>
      <p:sp>
        <p:nvSpPr>
          <p:cNvPr id="427" name="Google Shape;427;p24"/>
          <p:cNvSpPr txBox="1"/>
          <p:nvPr/>
        </p:nvSpPr>
        <p:spPr>
          <a:xfrm>
            <a:off x="990600" y="496252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428" name="Google Shape;428;p24"/>
          <p:cNvSpPr txBox="1"/>
          <p:nvPr/>
        </p:nvSpPr>
        <p:spPr>
          <a:xfrm>
            <a:off x="1323975" y="4962525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customer</a:t>
            </a:r>
            <a:endParaRPr/>
          </a:p>
        </p:txBody>
      </p:sp>
      <p:sp>
        <p:nvSpPr>
          <p:cNvPr id="429" name="Google Shape;429;p24"/>
          <p:cNvSpPr txBox="1"/>
          <p:nvPr/>
        </p:nvSpPr>
        <p:spPr>
          <a:xfrm>
            <a:off x="2057400" y="4962525"/>
            <a:ext cx="1333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430" name="Google Shape;430;p24"/>
          <p:cNvSpPr txBox="1"/>
          <p:nvPr/>
        </p:nvSpPr>
        <p:spPr>
          <a:xfrm>
            <a:off x="990600" y="5114925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GROUP BY</a:t>
            </a:r>
            <a:endParaRPr/>
          </a:p>
        </p:txBody>
      </p:sp>
      <p:sp>
        <p:nvSpPr>
          <p:cNvPr id="431" name="Google Shape;431;p24"/>
          <p:cNvSpPr txBox="1"/>
          <p:nvPr/>
        </p:nvSpPr>
        <p:spPr>
          <a:xfrm>
            <a:off x="990600" y="5267325"/>
            <a:ext cx="533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432" name="Google Shape;432;p24"/>
          <p:cNvSpPr txBox="1"/>
          <p:nvPr/>
        </p:nvSpPr>
        <p:spPr>
          <a:xfrm>
            <a:off x="1724025" y="5267325"/>
            <a:ext cx="20002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ASC</a:t>
            </a:r>
            <a:endParaRPr/>
          </a:p>
        </p:txBody>
      </p:sp>
      <p:sp>
        <p:nvSpPr>
          <p:cNvPr id="433" name="Google Shape;433;p24"/>
          <p:cNvSpPr txBox="1"/>
          <p:nvPr/>
        </p:nvSpPr>
        <p:spPr>
          <a:xfrm>
            <a:off x="2190750" y="526732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</a:t>
            </a:r>
            <a:endParaRPr/>
          </a:p>
        </p:txBody>
      </p:sp>
      <p:sp>
        <p:nvSpPr>
          <p:cNvPr id="434" name="Google Shape;434;p24"/>
          <p:cNvSpPr txBox="1"/>
          <p:nvPr/>
        </p:nvSpPr>
        <p:spPr>
          <a:xfrm>
            <a:off x="857250" y="5572125"/>
            <a:ext cx="4000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435" name="Google Shape;435;p24"/>
          <p:cNvSpPr txBox="1"/>
          <p:nvPr/>
        </p:nvSpPr>
        <p:spPr>
          <a:xfrm>
            <a:off x="1457325" y="5572125"/>
            <a:ext cx="2667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3324225" y="5572125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WHERE</a:t>
            </a:r>
            <a:endParaRPr/>
          </a:p>
        </p:txBody>
      </p:sp>
      <p:pic>
        <p:nvPicPr>
          <p:cNvPr id="2" name="Google Shape;365;p23" descr="image.png">
            <a:extLst>
              <a:ext uri="{FF2B5EF4-FFF2-40B4-BE49-F238E27FC236}">
                <a16:creationId xmlns:a16="http://schemas.microsoft.com/office/drawing/2014/main" id="{4786E10D-C064-3370-73A5-C6C9A9BC13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794" y="2997724"/>
            <a:ext cx="6332822" cy="358701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537F4-6FE5-1FF0-47E6-DA19E2CE668E}"/>
              </a:ext>
            </a:extLst>
          </p:cNvPr>
          <p:cNvSpPr txBox="1"/>
          <p:nvPr/>
        </p:nvSpPr>
        <p:spPr>
          <a:xfrm>
            <a:off x="284794" y="3236957"/>
            <a:ext cx="616984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WITH </a:t>
            </a:r>
            <a:r>
              <a:rPr lang="en-IN" dirty="0" err="1">
                <a:solidFill>
                  <a:schemeClr val="bg1"/>
                </a:solidFill>
              </a:rPr>
              <a:t>Customer_with_country</a:t>
            </a:r>
            <a:r>
              <a:rPr lang="en-IN" dirty="0">
                <a:solidFill>
                  <a:schemeClr val="bg1"/>
                </a:solidFill>
              </a:rPr>
              <a:t> AS ( SELECT </a:t>
            </a:r>
            <a:r>
              <a:rPr lang="en-IN" dirty="0" err="1">
                <a:solidFill>
                  <a:schemeClr val="bg1"/>
                </a:solidFill>
              </a:rPr>
              <a:t>c.customer_id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c.first_name</a:t>
            </a:r>
            <a:r>
              <a:rPr lang="en-IN" dirty="0">
                <a:solidFill>
                  <a:schemeClr val="bg1"/>
                </a:solidFill>
              </a:rPr>
              <a:t>,</a:t>
            </a:r>
          </a:p>
          <a:p>
            <a:r>
              <a:rPr lang="en-IN" dirty="0">
                <a:solidFill>
                  <a:schemeClr val="bg1"/>
                </a:solidFill>
              </a:rPr>
              <a:t>      </a:t>
            </a:r>
            <a:r>
              <a:rPr lang="en-IN" dirty="0" err="1">
                <a:solidFill>
                  <a:schemeClr val="bg1"/>
                </a:solidFill>
              </a:rPr>
              <a:t>i.billing_country</a:t>
            </a:r>
            <a:r>
              <a:rPr lang="en-IN" dirty="0">
                <a:solidFill>
                  <a:schemeClr val="bg1"/>
                </a:solidFill>
              </a:rPr>
              <a:t>, SUM(</a:t>
            </a:r>
            <a:r>
              <a:rPr lang="en-IN" dirty="0" err="1">
                <a:solidFill>
                  <a:schemeClr val="bg1"/>
                </a:solidFill>
              </a:rPr>
              <a:t>i.total</a:t>
            </a:r>
            <a:r>
              <a:rPr lang="en-IN" dirty="0">
                <a:solidFill>
                  <a:schemeClr val="bg1"/>
                </a:solidFill>
              </a:rPr>
              <a:t>) AS </a:t>
            </a:r>
            <a:r>
              <a:rPr lang="en-IN" dirty="0" err="1">
                <a:solidFill>
                  <a:schemeClr val="bg1"/>
                </a:solidFill>
              </a:rPr>
              <a:t>total_spending</a:t>
            </a:r>
            <a:r>
              <a:rPr lang="en-IN" dirty="0">
                <a:solidFill>
                  <a:schemeClr val="bg1"/>
                </a:solidFill>
              </a:rPr>
              <a:t>,</a:t>
            </a:r>
          </a:p>
          <a:p>
            <a:r>
              <a:rPr lang="en-IN" dirty="0">
                <a:solidFill>
                  <a:schemeClr val="bg1"/>
                </a:solidFill>
              </a:rPr>
              <a:t>ROW_NUMBER() OVER(PARTITION BY </a:t>
            </a:r>
            <a:r>
              <a:rPr lang="en-IN" dirty="0" err="1">
                <a:solidFill>
                  <a:schemeClr val="bg1"/>
                </a:solidFill>
              </a:rPr>
              <a:t>i.billing_country</a:t>
            </a:r>
            <a:r>
              <a:rPr lang="en-IN" dirty="0">
                <a:solidFill>
                  <a:schemeClr val="bg1"/>
                </a:solidFill>
              </a:rPr>
              <a:t> ORDER BY SUM(</a:t>
            </a:r>
            <a:r>
              <a:rPr lang="en-IN" dirty="0" err="1">
                <a:solidFill>
                  <a:schemeClr val="bg1"/>
                </a:solidFill>
              </a:rPr>
              <a:t>i.total</a:t>
            </a:r>
            <a:r>
              <a:rPr lang="en-IN" dirty="0">
                <a:solidFill>
                  <a:schemeClr val="bg1"/>
                </a:solidFill>
              </a:rPr>
              <a:t>) DESC) AS </a:t>
            </a:r>
            <a:r>
              <a:rPr lang="en-IN" dirty="0" err="1">
                <a:solidFill>
                  <a:schemeClr val="bg1"/>
                </a:solidFill>
              </a:rPr>
              <a:t>RowNo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FROM  invoice 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    customer c ON </a:t>
            </a:r>
            <a:r>
              <a:rPr lang="en-IN" dirty="0" err="1">
                <a:solidFill>
                  <a:schemeClr val="bg1"/>
                </a:solidFill>
              </a:rPr>
              <a:t>c.customer_id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i.customer_id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GROUP BY </a:t>
            </a:r>
            <a:r>
              <a:rPr lang="en-IN" dirty="0" err="1">
                <a:solidFill>
                  <a:schemeClr val="bg1"/>
                </a:solidFill>
              </a:rPr>
              <a:t>c.customer_id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c.first_name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i.billing_country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ORDER BY</a:t>
            </a:r>
          </a:p>
          <a:p>
            <a:r>
              <a:rPr lang="en-IN" dirty="0">
                <a:solidFill>
                  <a:schemeClr val="bg1"/>
                </a:solidFill>
              </a:rPr>
              <a:t>       </a:t>
            </a:r>
            <a:r>
              <a:rPr lang="en-IN" dirty="0" err="1">
                <a:solidFill>
                  <a:schemeClr val="bg1"/>
                </a:solidFill>
              </a:rPr>
              <a:t>total_spending</a:t>
            </a:r>
            <a:r>
              <a:rPr lang="en-IN" dirty="0">
                <a:solidFill>
                  <a:schemeClr val="bg1"/>
                </a:solidFill>
              </a:rPr>
              <a:t> DESC,</a:t>
            </a:r>
          </a:p>
          <a:p>
            <a:r>
              <a:rPr lang="en-IN" dirty="0">
                <a:solidFill>
                  <a:schemeClr val="bg1"/>
                </a:solidFill>
              </a:rPr>
              <a:t>        </a:t>
            </a:r>
            <a:r>
              <a:rPr lang="en-IN" dirty="0" err="1">
                <a:solidFill>
                  <a:schemeClr val="bg1"/>
                </a:solidFill>
              </a:rPr>
              <a:t>billing_country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SELECT * FROM </a:t>
            </a:r>
            <a:r>
              <a:rPr lang="en-IN" dirty="0" err="1">
                <a:solidFill>
                  <a:schemeClr val="bg1"/>
                </a:solidFill>
              </a:rPr>
              <a:t>Customer_with_country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WHERE </a:t>
            </a:r>
            <a:r>
              <a:rPr lang="en-IN" dirty="0" err="1">
                <a:solidFill>
                  <a:schemeClr val="bg1"/>
                </a:solidFill>
              </a:rPr>
              <a:t>RowNo</a:t>
            </a:r>
            <a:r>
              <a:rPr lang="en-IN" dirty="0">
                <a:solidFill>
                  <a:schemeClr val="bg1"/>
                </a:solidFill>
              </a:rPr>
              <a:t> &lt;= 1; </a:t>
            </a:r>
          </a:p>
        </p:txBody>
      </p:sp>
      <p:pic>
        <p:nvPicPr>
          <p:cNvPr id="138" name="Google Shape;138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7616" y="0"/>
            <a:ext cx="55743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12390895" cy="70323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42;p25"/>
          <p:cNvSpPr txBox="1"/>
          <p:nvPr/>
        </p:nvSpPr>
        <p:spPr>
          <a:xfrm>
            <a:off x="684670" y="2799640"/>
            <a:ext cx="1170622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443;p25"/>
          <p:cNvSpPr txBox="1"/>
          <p:nvPr/>
        </p:nvSpPr>
        <p:spPr>
          <a:xfrm>
            <a:off x="684670" y="3897961"/>
            <a:ext cx="1122045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Your data-driven journey through the music industry.</a:t>
            </a:r>
            <a:endParaRPr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31687-71D2-E40D-5D5C-8E0DD570128D}"/>
              </a:ext>
            </a:extLst>
          </p:cNvPr>
          <p:cNvSpPr txBox="1"/>
          <p:nvPr/>
        </p:nvSpPr>
        <p:spPr>
          <a:xfrm>
            <a:off x="9860438" y="6391200"/>
            <a:ext cx="314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~ Vanshika Dubey</a:t>
            </a:r>
            <a:endParaRPr lang="en-IN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8515" y="2095500"/>
            <a:ext cx="4297709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485775" y="1634579"/>
            <a:ext cx="644649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The analysis is based on a relational database comprising </a:t>
            </a:r>
            <a:r>
              <a:rPr lang="en-US" sz="1500" b="1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11 core tables</a:t>
            </a:r>
            <a:r>
              <a:rPr lang="en-US" sz="1500" b="0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that track store operations, sales, and music inventory.</a:t>
            </a:r>
            <a:endParaRPr/>
          </a:p>
        </p:txBody>
      </p:sp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8040" y="2105025"/>
            <a:ext cx="4278659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485775" y="2482304"/>
            <a:ext cx="3151733" cy="560040"/>
          </a:xfrm>
          <a:prstGeom prst="roundRect">
            <a:avLst>
              <a:gd name="adj" fmla="val 10204"/>
            </a:avLst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962025" y="2625179"/>
            <a:ext cx="2484983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Employee</a:t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485775" y="2482304"/>
            <a:ext cx="28575" cy="560040"/>
          </a:xfrm>
          <a:prstGeom prst="rect">
            <a:avLst/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80383" y="2482304"/>
            <a:ext cx="3151882" cy="560040"/>
          </a:xfrm>
          <a:prstGeom prst="roundRect">
            <a:avLst>
              <a:gd name="adj" fmla="val 10204"/>
            </a:avLst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4199483" y="2625179"/>
            <a:ext cx="2542282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Customer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3780383" y="2482304"/>
            <a:ext cx="28575" cy="560040"/>
          </a:xfrm>
          <a:prstGeom prst="rect">
            <a:avLst/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85775" y="3185219"/>
            <a:ext cx="3151733" cy="560040"/>
          </a:xfrm>
          <a:prstGeom prst="roundRect">
            <a:avLst>
              <a:gd name="adj" fmla="val 10204"/>
            </a:avLst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885825" y="3328094"/>
            <a:ext cx="2561183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485775" y="3185219"/>
            <a:ext cx="28575" cy="560040"/>
          </a:xfrm>
          <a:prstGeom prst="rect">
            <a:avLst/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3780383" y="3185219"/>
            <a:ext cx="3151882" cy="560040"/>
          </a:xfrm>
          <a:prstGeom prst="roundRect">
            <a:avLst>
              <a:gd name="adj" fmla="val 10204"/>
            </a:avLst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4218533" y="3328094"/>
            <a:ext cx="2523232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InvoiceLine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3780383" y="3185219"/>
            <a:ext cx="28575" cy="560040"/>
          </a:xfrm>
          <a:prstGeom prst="rect">
            <a:avLst/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85775" y="3888134"/>
            <a:ext cx="3151733" cy="560040"/>
          </a:xfrm>
          <a:prstGeom prst="roundRect">
            <a:avLst>
              <a:gd name="adj" fmla="val 10204"/>
            </a:avLst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923925" y="4031009"/>
            <a:ext cx="2523083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Track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485775" y="3888134"/>
            <a:ext cx="28575" cy="560040"/>
          </a:xfrm>
          <a:prstGeom prst="rect">
            <a:avLst/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3780383" y="3888134"/>
            <a:ext cx="3151882" cy="560040"/>
          </a:xfrm>
          <a:prstGeom prst="roundRect">
            <a:avLst>
              <a:gd name="adj" fmla="val 10204"/>
            </a:avLst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4218533" y="4031009"/>
            <a:ext cx="2523232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Album</a:t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3780383" y="3888134"/>
            <a:ext cx="28575" cy="560040"/>
          </a:xfrm>
          <a:prstGeom prst="rect">
            <a:avLst/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485775" y="4591050"/>
            <a:ext cx="3151733" cy="560040"/>
          </a:xfrm>
          <a:prstGeom prst="roundRect">
            <a:avLst>
              <a:gd name="adj" fmla="val 10204"/>
            </a:avLst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885825" y="4733925"/>
            <a:ext cx="2561183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Artist</a:t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485775" y="4591050"/>
            <a:ext cx="28575" cy="560040"/>
          </a:xfrm>
          <a:prstGeom prst="rect">
            <a:avLst/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3780383" y="4591050"/>
            <a:ext cx="3151882" cy="560040"/>
          </a:xfrm>
          <a:prstGeom prst="roundRect">
            <a:avLst>
              <a:gd name="adj" fmla="val 10204"/>
            </a:avLst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4218533" y="4733925"/>
            <a:ext cx="2523232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Genre</a:t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780383" y="4591050"/>
            <a:ext cx="28575" cy="560040"/>
          </a:xfrm>
          <a:prstGeom prst="rect">
            <a:avLst/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485775" y="5293965"/>
            <a:ext cx="3151733" cy="560040"/>
          </a:xfrm>
          <a:prstGeom prst="roundRect">
            <a:avLst>
              <a:gd name="adj" fmla="val 10204"/>
            </a:avLst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885825" y="5436840"/>
            <a:ext cx="2561183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MediaType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485775" y="5293965"/>
            <a:ext cx="28575" cy="560040"/>
          </a:xfrm>
          <a:prstGeom prst="rect">
            <a:avLst/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3780383" y="5293965"/>
            <a:ext cx="3151882" cy="560040"/>
          </a:xfrm>
          <a:prstGeom prst="roundRect">
            <a:avLst>
              <a:gd name="adj" fmla="val 10204"/>
            </a:avLst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4218533" y="5436840"/>
            <a:ext cx="2523232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Playlist</a:t>
            </a: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3780383" y="5293965"/>
            <a:ext cx="28575" cy="560040"/>
          </a:xfrm>
          <a:prstGeom prst="rect">
            <a:avLst/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485775" y="5996880"/>
            <a:ext cx="3151733" cy="560040"/>
          </a:xfrm>
          <a:prstGeom prst="roundRect">
            <a:avLst>
              <a:gd name="adj" fmla="val 10204"/>
            </a:avLst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962025" y="6139755"/>
            <a:ext cx="2484983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PlaylistTrack</a:t>
            </a:r>
            <a:endParaRPr/>
          </a:p>
        </p:txBody>
      </p:sp>
      <p:sp>
        <p:nvSpPr>
          <p:cNvPr id="127" name="Google Shape;127;p14"/>
          <p:cNvSpPr/>
          <p:nvPr/>
        </p:nvSpPr>
        <p:spPr>
          <a:xfrm>
            <a:off x="485775" y="5996880"/>
            <a:ext cx="28575" cy="560040"/>
          </a:xfrm>
          <a:prstGeom prst="rect">
            <a:avLst/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850" y="268605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99458" y="268605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4850" y="3388965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99458" y="338896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4850" y="409188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99458" y="409188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4850" y="4794795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99458" y="479479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4850" y="549771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99458" y="549771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4850" y="6200626"/>
            <a:ext cx="1905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/>
        </p:nvSpPr>
        <p:spPr>
          <a:xfrm>
            <a:off x="485775" y="301079"/>
            <a:ext cx="117062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 SCHEMA </a:t>
            </a:r>
            <a:r>
              <a:rPr lang="en-US" sz="3600" b="1" i="0" u="none" strike="noStrike" cap="none" dirty="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STRUCTURE</a:t>
            </a:r>
            <a:endParaRPr dirty="0"/>
          </a:p>
        </p:txBody>
      </p:sp>
      <p:sp>
        <p:nvSpPr>
          <p:cNvPr id="140" name="Google Shape;140;p14"/>
          <p:cNvSpPr/>
          <p:nvPr/>
        </p:nvSpPr>
        <p:spPr>
          <a:xfrm>
            <a:off x="485775" y="1044029"/>
            <a:ext cx="11220450" cy="190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8515" y="2095500"/>
            <a:ext cx="4297709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301" y="3805237"/>
            <a:ext cx="644649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8040" y="2105025"/>
            <a:ext cx="4278659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762000" y="4052887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762000" y="4252912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1238250" y="4252912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employee</a:t>
            </a:r>
            <a:endParaRPr/>
          </a:p>
        </p:txBody>
      </p:sp>
      <p:sp>
        <p:nvSpPr>
          <p:cNvPr id="154" name="Google Shape;154;p15"/>
          <p:cNvSpPr txBox="1"/>
          <p:nvPr/>
        </p:nvSpPr>
        <p:spPr>
          <a:xfrm>
            <a:off x="762000" y="4452937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2286000" y="4452937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</a:t>
            </a:r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762000" y="4652962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LIMIT</a:t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485775" y="1228725"/>
            <a:ext cx="11220450" cy="190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85775" y="485775"/>
            <a:ext cx="117062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9D"/>
                </a:solidFill>
                <a:latin typeface="Montserrat"/>
                <a:ea typeface="Montserrat"/>
                <a:cs typeface="Montserrat"/>
                <a:sym typeface="Montserrat"/>
              </a:rPr>
              <a:t>SENIOR MOST EMPLOYEE</a:t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485774" y="1428750"/>
            <a:ext cx="1514475" cy="445770"/>
          </a:xfrm>
          <a:prstGeom prst="roundRect">
            <a:avLst>
              <a:gd name="adj" fmla="val 50000"/>
            </a:avLst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96277" y="1528524"/>
            <a:ext cx="1274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</a:t>
            </a:r>
            <a:endParaRPr sz="1600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540638" y="2711767"/>
            <a:ext cx="5690711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 IS THE SENIOR MOST EMPLOYEE BASED ON JOB TITLE?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" y="2095500"/>
            <a:ext cx="429756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0795" y="2743200"/>
            <a:ext cx="6446639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9585" y="5248275"/>
            <a:ext cx="6446639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300" y="2105025"/>
            <a:ext cx="427851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5259585" y="1857375"/>
            <a:ext cx="6768971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</a:t>
            </a:r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5259585" y="4343400"/>
            <a:ext cx="6768971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VALUE INVOICES</a:t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5535810" y="3009900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6202560" y="3009900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count</a:t>
            </a:r>
            <a:endParaRPr/>
          </a:p>
        </p:txBody>
      </p:sp>
      <p:sp>
        <p:nvSpPr>
          <p:cNvPr id="174" name="Google Shape;174;p16"/>
          <p:cNvSpPr txBox="1"/>
          <p:nvPr/>
        </p:nvSpPr>
        <p:spPr>
          <a:xfrm>
            <a:off x="7059810" y="3009900"/>
            <a:ext cx="190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175" name="Google Shape;175;p16"/>
          <p:cNvSpPr txBox="1"/>
          <p:nvPr/>
        </p:nvSpPr>
        <p:spPr>
          <a:xfrm>
            <a:off x="5535810" y="3209925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176" name="Google Shape;176;p16"/>
          <p:cNvSpPr txBox="1"/>
          <p:nvPr/>
        </p:nvSpPr>
        <p:spPr>
          <a:xfrm>
            <a:off x="6012060" y="3209925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</a:t>
            </a:r>
            <a:endParaRPr/>
          </a:p>
        </p:txBody>
      </p:sp>
      <p:sp>
        <p:nvSpPr>
          <p:cNvPr id="177" name="Google Shape;177;p16"/>
          <p:cNvSpPr txBox="1"/>
          <p:nvPr/>
        </p:nvSpPr>
        <p:spPr>
          <a:xfrm>
            <a:off x="5535810" y="3409950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GROUP BY</a:t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5535810" y="3609975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179" name="Google Shape;179;p16"/>
          <p:cNvSpPr txBox="1"/>
          <p:nvPr/>
        </p:nvSpPr>
        <p:spPr>
          <a:xfrm>
            <a:off x="6583560" y="3609975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</a:t>
            </a:r>
            <a:endParaRPr/>
          </a:p>
        </p:txBody>
      </p:sp>
      <p:sp>
        <p:nvSpPr>
          <p:cNvPr id="180" name="Google Shape;180;p16"/>
          <p:cNvSpPr txBox="1"/>
          <p:nvPr/>
        </p:nvSpPr>
        <p:spPr>
          <a:xfrm>
            <a:off x="5535810" y="5495925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181" name="Google Shape;181;p16"/>
          <p:cNvSpPr txBox="1"/>
          <p:nvPr/>
        </p:nvSpPr>
        <p:spPr>
          <a:xfrm>
            <a:off x="6774060" y="5495925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182" name="Google Shape;182;p16"/>
          <p:cNvSpPr txBox="1"/>
          <p:nvPr/>
        </p:nvSpPr>
        <p:spPr>
          <a:xfrm>
            <a:off x="7250310" y="5495925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</a:t>
            </a:r>
            <a:endParaRPr/>
          </a:p>
        </p:txBody>
      </p:sp>
      <p:sp>
        <p:nvSpPr>
          <p:cNvPr id="183" name="Google Shape;183;p16"/>
          <p:cNvSpPr txBox="1"/>
          <p:nvPr/>
        </p:nvSpPr>
        <p:spPr>
          <a:xfrm>
            <a:off x="5535810" y="5695950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6964560" y="5695950"/>
            <a:ext cx="952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 LIMIT</a:t>
            </a:r>
            <a:endParaRPr/>
          </a:p>
        </p:txBody>
      </p:sp>
      <p:sp>
        <p:nvSpPr>
          <p:cNvPr id="185" name="Google Shape;185;p16"/>
          <p:cNvSpPr txBox="1"/>
          <p:nvPr/>
        </p:nvSpPr>
        <p:spPr>
          <a:xfrm>
            <a:off x="485775" y="485775"/>
            <a:ext cx="117062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GLOBAL INVOICES </a:t>
            </a:r>
            <a:r>
              <a:rPr lang="en-US" sz="3600" b="1" i="0" u="none" strike="noStrike" cap="none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SALES</a:t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485775" y="1228725"/>
            <a:ext cx="11220450" cy="190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5157216" y="2200275"/>
            <a:ext cx="5285231" cy="419100"/>
          </a:xfrm>
          <a:prstGeom prst="roundRect">
            <a:avLst>
              <a:gd name="adj" fmla="val 50000"/>
            </a:avLst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9;p16"/>
          <p:cNvSpPr txBox="1"/>
          <p:nvPr/>
        </p:nvSpPr>
        <p:spPr>
          <a:xfrm>
            <a:off x="5300795" y="2169081"/>
            <a:ext cx="6686549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CCCC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/>
                <a:sym typeface="Montserrat"/>
              </a:rPr>
              <a:t>Which countries have the most Invoices?</a:t>
            </a:r>
            <a:endParaRPr sz="1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5259585" y="4714875"/>
            <a:ext cx="4889435" cy="390525"/>
          </a:xfrm>
          <a:prstGeom prst="roundRect">
            <a:avLst>
              <a:gd name="adj" fmla="val 50000"/>
            </a:avLst>
          </a:prstGeom>
          <a:solidFill>
            <a:srgbClr val="FF0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71;p16"/>
          <p:cNvSpPr txBox="1"/>
          <p:nvPr/>
        </p:nvSpPr>
        <p:spPr>
          <a:xfrm>
            <a:off x="5540705" y="4719638"/>
            <a:ext cx="644663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What are the top 3 value of total invoice?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4067174"/>
            <a:ext cx="494347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 txBox="1"/>
          <p:nvPr/>
        </p:nvSpPr>
        <p:spPr>
          <a:xfrm>
            <a:off x="581025" y="1352550"/>
            <a:ext cx="5190648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BEST CITY </a:t>
            </a:r>
            <a:r>
              <a:rPr lang="en-US" sz="3600" b="1" i="0" u="none" strike="noStrike" cap="none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FESTIVAL</a:t>
            </a:r>
            <a:endParaRPr/>
          </a:p>
        </p:txBody>
      </p:sp>
      <p:sp>
        <p:nvSpPr>
          <p:cNvPr id="195" name="Google Shape;195;p17"/>
          <p:cNvSpPr txBox="1"/>
          <p:nvPr/>
        </p:nvSpPr>
        <p:spPr>
          <a:xfrm>
            <a:off x="581025" y="2409825"/>
            <a:ext cx="49434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We plan to throw a promotional Music Festival in the city we made the most money.</a:t>
            </a:r>
            <a:endParaRPr dirty="0"/>
          </a:p>
        </p:txBody>
      </p:sp>
      <p:pic>
        <p:nvPicPr>
          <p:cNvPr id="196" name="Google Shape;196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9525"/>
            <a:ext cx="6086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/>
          <p:nvPr/>
        </p:nvSpPr>
        <p:spPr>
          <a:xfrm>
            <a:off x="857250" y="4314825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198" name="Google Shape;198;p17"/>
          <p:cNvSpPr txBox="1"/>
          <p:nvPr/>
        </p:nvSpPr>
        <p:spPr>
          <a:xfrm>
            <a:off x="1524000" y="4314825"/>
            <a:ext cx="285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sum</a:t>
            </a:r>
            <a:endParaRPr/>
          </a:p>
        </p:txBody>
      </p:sp>
      <p:sp>
        <p:nvSpPr>
          <p:cNvPr id="199" name="Google Shape;199;p17"/>
          <p:cNvSpPr txBox="1"/>
          <p:nvPr/>
        </p:nvSpPr>
        <p:spPr>
          <a:xfrm>
            <a:off x="2571750" y="4314825"/>
            <a:ext cx="190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200" name="Google Shape;200;p17"/>
          <p:cNvSpPr txBox="1"/>
          <p:nvPr/>
        </p:nvSpPr>
        <p:spPr>
          <a:xfrm>
            <a:off x="857250" y="4714875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201" name="Google Shape;201;p17"/>
          <p:cNvSpPr txBox="1"/>
          <p:nvPr/>
        </p:nvSpPr>
        <p:spPr>
          <a:xfrm>
            <a:off x="1333500" y="4714875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</a:t>
            </a:r>
            <a:endParaRPr/>
          </a:p>
        </p:txBody>
      </p:sp>
      <p:sp>
        <p:nvSpPr>
          <p:cNvPr id="202" name="Google Shape;202;p17"/>
          <p:cNvSpPr txBox="1"/>
          <p:nvPr/>
        </p:nvSpPr>
        <p:spPr>
          <a:xfrm>
            <a:off x="857250" y="4914900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GROUP BY</a:t>
            </a:r>
            <a:endParaRPr/>
          </a:p>
        </p:txBody>
      </p:sp>
      <p:sp>
        <p:nvSpPr>
          <p:cNvPr id="203" name="Google Shape;203;p17"/>
          <p:cNvSpPr txBox="1"/>
          <p:nvPr/>
        </p:nvSpPr>
        <p:spPr>
          <a:xfrm>
            <a:off x="857250" y="5114925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204" name="Google Shape;204;p17"/>
          <p:cNvSpPr txBox="1"/>
          <p:nvPr/>
        </p:nvSpPr>
        <p:spPr>
          <a:xfrm>
            <a:off x="3048000" y="5114925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2295" y="209550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75" y="3757612"/>
            <a:ext cx="644649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/>
          <p:nvPr/>
        </p:nvSpPr>
        <p:spPr>
          <a:xfrm>
            <a:off x="485775" y="2300287"/>
            <a:ext cx="644649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The customer who has spent the most money will be declared the best customer.</a:t>
            </a:r>
            <a:endParaRPr dirty="0"/>
          </a:p>
        </p:txBody>
      </p:sp>
      <p:pic>
        <p:nvPicPr>
          <p:cNvPr id="214" name="Google Shape;21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1820" y="2105025"/>
            <a:ext cx="379095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8"/>
          <p:cNvSpPr txBox="1"/>
          <p:nvPr/>
        </p:nvSpPr>
        <p:spPr>
          <a:xfrm>
            <a:off x="762000" y="4005262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216" name="Google Shape;216;p18"/>
          <p:cNvSpPr txBox="1"/>
          <p:nvPr/>
        </p:nvSpPr>
        <p:spPr>
          <a:xfrm>
            <a:off x="2000250" y="4205287"/>
            <a:ext cx="285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sum</a:t>
            </a:r>
            <a:endParaRPr/>
          </a:p>
        </p:txBody>
      </p:sp>
      <p:sp>
        <p:nvSpPr>
          <p:cNvPr id="217" name="Google Shape;217;p18"/>
          <p:cNvSpPr txBox="1"/>
          <p:nvPr/>
        </p:nvSpPr>
        <p:spPr>
          <a:xfrm>
            <a:off x="3238500" y="4205287"/>
            <a:ext cx="190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218" name="Google Shape;218;p18"/>
          <p:cNvSpPr txBox="1"/>
          <p:nvPr/>
        </p:nvSpPr>
        <p:spPr>
          <a:xfrm>
            <a:off x="762000" y="4405312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1238250" y="4405312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customer</a:t>
            </a:r>
            <a:endParaRPr/>
          </a:p>
        </p:txBody>
      </p:sp>
      <p:sp>
        <p:nvSpPr>
          <p:cNvPr id="220" name="Google Shape;220;p18"/>
          <p:cNvSpPr txBox="1"/>
          <p:nvPr/>
        </p:nvSpPr>
        <p:spPr>
          <a:xfrm>
            <a:off x="762000" y="4605337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221" name="Google Shape;221;p18"/>
          <p:cNvSpPr txBox="1"/>
          <p:nvPr/>
        </p:nvSpPr>
        <p:spPr>
          <a:xfrm>
            <a:off x="1238250" y="4605337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</a:t>
            </a:r>
            <a:endParaRPr/>
          </a:p>
        </p:txBody>
      </p:sp>
      <p:sp>
        <p:nvSpPr>
          <p:cNvPr id="222" name="Google Shape;222;p18"/>
          <p:cNvSpPr txBox="1"/>
          <p:nvPr/>
        </p:nvSpPr>
        <p:spPr>
          <a:xfrm>
            <a:off x="2190750" y="4605337"/>
            <a:ext cx="190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223" name="Google Shape;223;p18"/>
          <p:cNvSpPr txBox="1"/>
          <p:nvPr/>
        </p:nvSpPr>
        <p:spPr>
          <a:xfrm>
            <a:off x="762000" y="4805362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GROUP BY</a:t>
            </a:r>
            <a:endParaRPr/>
          </a:p>
        </p:txBody>
      </p:sp>
      <p:sp>
        <p:nvSpPr>
          <p:cNvPr id="224" name="Google Shape;224;p18"/>
          <p:cNvSpPr txBox="1"/>
          <p:nvPr/>
        </p:nvSpPr>
        <p:spPr>
          <a:xfrm>
            <a:off x="762000" y="5005387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225" name="Google Shape;225;p18"/>
          <p:cNvSpPr txBox="1"/>
          <p:nvPr/>
        </p:nvSpPr>
        <p:spPr>
          <a:xfrm>
            <a:off x="2190750" y="5005387"/>
            <a:ext cx="952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 LIMIT</a:t>
            </a:r>
            <a:endParaRPr/>
          </a:p>
        </p:txBody>
      </p:sp>
      <p:sp>
        <p:nvSpPr>
          <p:cNvPr id="226" name="Google Shape;226;p18"/>
          <p:cNvSpPr txBox="1"/>
          <p:nvPr/>
        </p:nvSpPr>
        <p:spPr>
          <a:xfrm>
            <a:off x="485775" y="571500"/>
            <a:ext cx="117062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BEST CUSTOMER </a:t>
            </a:r>
            <a:r>
              <a:rPr lang="en-US" sz="3600" b="1" i="0" u="none" strike="noStrike" cap="none" dirty="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VIP</a:t>
            </a:r>
            <a:endParaRPr dirty="0"/>
          </a:p>
        </p:txBody>
      </p:sp>
      <p:sp>
        <p:nvSpPr>
          <p:cNvPr id="227" name="Google Shape;227;p18"/>
          <p:cNvSpPr/>
          <p:nvPr/>
        </p:nvSpPr>
        <p:spPr>
          <a:xfrm>
            <a:off x="485775" y="1404938"/>
            <a:ext cx="11220450" cy="190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" y="2095500"/>
            <a:ext cx="644649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8515" y="3276600"/>
            <a:ext cx="4297709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300" y="1883570"/>
            <a:ext cx="6427440" cy="4012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9"/>
          <p:cNvSpPr txBox="1"/>
          <p:nvPr/>
        </p:nvSpPr>
        <p:spPr>
          <a:xfrm>
            <a:off x="7398991" y="2119313"/>
            <a:ext cx="429770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Return email, name, &amp; Genre of all Rock Music listeners ordered alphabetically.</a:t>
            </a:r>
            <a:endParaRPr dirty="0"/>
          </a:p>
        </p:txBody>
      </p:sp>
      <p:sp>
        <p:nvSpPr>
          <p:cNvPr id="237" name="Google Shape;237;p19"/>
          <p:cNvSpPr txBox="1"/>
          <p:nvPr/>
        </p:nvSpPr>
        <p:spPr>
          <a:xfrm>
            <a:off x="7684740" y="3524250"/>
            <a:ext cx="11430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 DISTINCT</a:t>
            </a:r>
            <a:endParaRPr/>
          </a:p>
        </p:txBody>
      </p:sp>
      <p:sp>
        <p:nvSpPr>
          <p:cNvPr id="238" name="Google Shape;238;p19"/>
          <p:cNvSpPr txBox="1"/>
          <p:nvPr/>
        </p:nvSpPr>
        <p:spPr>
          <a:xfrm>
            <a:off x="7684740" y="3686175"/>
            <a:ext cx="3048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239" name="Google Shape;239;p19"/>
          <p:cNvSpPr txBox="1"/>
          <p:nvPr/>
        </p:nvSpPr>
        <p:spPr>
          <a:xfrm>
            <a:off x="8065740" y="3686175"/>
            <a:ext cx="6096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customer</a:t>
            </a:r>
            <a:endParaRPr/>
          </a:p>
        </p:txBody>
      </p:sp>
      <p:sp>
        <p:nvSpPr>
          <p:cNvPr id="240" name="Google Shape;240;p19"/>
          <p:cNvSpPr txBox="1"/>
          <p:nvPr/>
        </p:nvSpPr>
        <p:spPr>
          <a:xfrm>
            <a:off x="7684740" y="3848100"/>
            <a:ext cx="3048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8065740" y="3848100"/>
            <a:ext cx="5334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8675340" y="3848100"/>
            <a:ext cx="1524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7684740" y="4171950"/>
            <a:ext cx="3048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8065740" y="4171950"/>
            <a:ext cx="9144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invoice_line</a:t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9056340" y="4171950"/>
            <a:ext cx="1524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7684740" y="4495800"/>
            <a:ext cx="3810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WHERE</a:t>
            </a:r>
            <a:endParaRPr/>
          </a:p>
        </p:txBody>
      </p:sp>
      <p:sp>
        <p:nvSpPr>
          <p:cNvPr id="247" name="Google Shape;247;p19"/>
          <p:cNvSpPr txBox="1"/>
          <p:nvPr/>
        </p:nvSpPr>
        <p:spPr>
          <a:xfrm>
            <a:off x="8827740" y="4495800"/>
            <a:ext cx="1524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</a:t>
            </a:r>
            <a:endParaRPr/>
          </a:p>
        </p:txBody>
      </p:sp>
      <p:sp>
        <p:nvSpPr>
          <p:cNvPr id="248" name="Google Shape;248;p19"/>
          <p:cNvSpPr txBox="1"/>
          <p:nvPr/>
        </p:nvSpPr>
        <p:spPr>
          <a:xfrm>
            <a:off x="7837140" y="465772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249" name="Google Shape;249;p19"/>
          <p:cNvSpPr txBox="1"/>
          <p:nvPr/>
        </p:nvSpPr>
        <p:spPr>
          <a:xfrm>
            <a:off x="9056340" y="4657725"/>
            <a:ext cx="3048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250" name="Google Shape;250;p19"/>
          <p:cNvSpPr txBox="1"/>
          <p:nvPr/>
        </p:nvSpPr>
        <p:spPr>
          <a:xfrm>
            <a:off x="9437340" y="4657725"/>
            <a:ext cx="3810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track</a:t>
            </a:r>
            <a:endParaRPr/>
          </a:p>
        </p:txBody>
      </p:sp>
      <p:sp>
        <p:nvSpPr>
          <p:cNvPr id="251" name="Google Shape;251;p19"/>
          <p:cNvSpPr txBox="1"/>
          <p:nvPr/>
        </p:nvSpPr>
        <p:spPr>
          <a:xfrm>
            <a:off x="7837140" y="4819650"/>
            <a:ext cx="3048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252" name="Google Shape;252;p19"/>
          <p:cNvSpPr txBox="1"/>
          <p:nvPr/>
        </p:nvSpPr>
        <p:spPr>
          <a:xfrm>
            <a:off x="8218140" y="4819650"/>
            <a:ext cx="3810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genre</a:t>
            </a:r>
            <a:endParaRPr/>
          </a:p>
        </p:txBody>
      </p:sp>
      <p:sp>
        <p:nvSpPr>
          <p:cNvPr id="253" name="Google Shape;253;p19"/>
          <p:cNvSpPr txBox="1"/>
          <p:nvPr/>
        </p:nvSpPr>
        <p:spPr>
          <a:xfrm>
            <a:off x="8675340" y="4819650"/>
            <a:ext cx="1524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254" name="Google Shape;254;p19"/>
          <p:cNvSpPr txBox="1"/>
          <p:nvPr/>
        </p:nvSpPr>
        <p:spPr>
          <a:xfrm>
            <a:off x="7837140" y="4981575"/>
            <a:ext cx="3810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WHERE</a:t>
            </a:r>
            <a:endParaRPr/>
          </a:p>
        </p:txBody>
      </p:sp>
      <p:sp>
        <p:nvSpPr>
          <p:cNvPr id="255" name="Google Shape;255;p19"/>
          <p:cNvSpPr txBox="1"/>
          <p:nvPr/>
        </p:nvSpPr>
        <p:spPr>
          <a:xfrm>
            <a:off x="9132540" y="4981575"/>
            <a:ext cx="3048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LIKE</a:t>
            </a:r>
            <a:endParaRPr/>
          </a:p>
        </p:txBody>
      </p:sp>
      <p:sp>
        <p:nvSpPr>
          <p:cNvPr id="256" name="Google Shape;256;p19"/>
          <p:cNvSpPr txBox="1"/>
          <p:nvPr/>
        </p:nvSpPr>
        <p:spPr>
          <a:xfrm>
            <a:off x="7684740" y="5305425"/>
            <a:ext cx="6096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257" name="Google Shape;257;p19"/>
          <p:cNvSpPr txBox="1"/>
          <p:nvPr/>
        </p:nvSpPr>
        <p:spPr>
          <a:xfrm>
            <a:off x="495300" y="557213"/>
            <a:ext cx="117062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ROCK LISTENERS </a:t>
            </a:r>
            <a:r>
              <a:rPr lang="en-US" sz="3600" b="1" i="0" u="none" strike="noStrike" cap="none" dirty="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EMAIL LIST</a:t>
            </a:r>
            <a:endParaRPr dirty="0"/>
          </a:p>
        </p:txBody>
      </p:sp>
      <p:sp>
        <p:nvSpPr>
          <p:cNvPr id="258" name="Google Shape;258;p19"/>
          <p:cNvSpPr/>
          <p:nvPr/>
        </p:nvSpPr>
        <p:spPr>
          <a:xfrm>
            <a:off x="485775" y="1321593"/>
            <a:ext cx="11220450" cy="190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" y="9525"/>
            <a:ext cx="6086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/>
          <p:nvPr/>
        </p:nvSpPr>
        <p:spPr>
          <a:xfrm>
            <a:off x="6548676" y="683632"/>
            <a:ext cx="519064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BANDS </a:t>
            </a:r>
            <a:r>
              <a:rPr lang="en-US" sz="2800" b="1" i="0" u="none" strike="noStrike" cap="none" dirty="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INVENTORY</a:t>
            </a:r>
            <a:endParaRPr sz="2800" dirty="0"/>
          </a:p>
        </p:txBody>
      </p:sp>
      <p:sp>
        <p:nvSpPr>
          <p:cNvPr id="267" name="Google Shape;267;p20"/>
          <p:cNvSpPr txBox="1"/>
          <p:nvPr/>
        </p:nvSpPr>
        <p:spPr>
          <a:xfrm>
            <a:off x="6548676" y="1383575"/>
            <a:ext cx="49434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Return the Artist name and total track count of the top 10 rock bands.</a:t>
            </a:r>
            <a:endParaRPr dirty="0"/>
          </a:p>
        </p:txBody>
      </p:sp>
      <p:sp>
        <p:nvSpPr>
          <p:cNvPr id="268" name="Google Shape;268;p20"/>
          <p:cNvSpPr txBox="1"/>
          <p:nvPr/>
        </p:nvSpPr>
        <p:spPr>
          <a:xfrm>
            <a:off x="6943725" y="3924300"/>
            <a:ext cx="457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 dirty="0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 dirty="0"/>
          </a:p>
        </p:txBody>
      </p:sp>
      <p:sp>
        <p:nvSpPr>
          <p:cNvPr id="269" name="Google Shape;269;p20"/>
          <p:cNvSpPr txBox="1"/>
          <p:nvPr/>
        </p:nvSpPr>
        <p:spPr>
          <a:xfrm>
            <a:off x="8467725" y="3924300"/>
            <a:ext cx="3810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C6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COUNT</a:t>
            </a:r>
            <a:endParaRPr/>
          </a:p>
        </p:txBody>
      </p:sp>
      <p:sp>
        <p:nvSpPr>
          <p:cNvPr id="270" name="Google Shape;270;p20"/>
          <p:cNvSpPr txBox="1"/>
          <p:nvPr/>
        </p:nvSpPr>
        <p:spPr>
          <a:xfrm>
            <a:off x="9153525" y="3924300"/>
            <a:ext cx="1524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</a:t>
            </a:r>
            <a:endParaRPr/>
          </a:p>
        </p:txBody>
      </p:sp>
      <p:sp>
        <p:nvSpPr>
          <p:cNvPr id="271" name="Google Shape;271;p20"/>
          <p:cNvSpPr txBox="1"/>
          <p:nvPr/>
        </p:nvSpPr>
        <p:spPr>
          <a:xfrm>
            <a:off x="6943725" y="4095750"/>
            <a:ext cx="3048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 dirty="0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 dirty="0"/>
          </a:p>
        </p:txBody>
      </p:sp>
      <p:sp>
        <p:nvSpPr>
          <p:cNvPr id="272" name="Google Shape;272;p20"/>
          <p:cNvSpPr txBox="1"/>
          <p:nvPr/>
        </p:nvSpPr>
        <p:spPr>
          <a:xfrm>
            <a:off x="7324725" y="4095750"/>
            <a:ext cx="3810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track</a:t>
            </a:r>
            <a:endParaRPr/>
          </a:p>
        </p:txBody>
      </p:sp>
      <p:sp>
        <p:nvSpPr>
          <p:cNvPr id="273" name="Google Shape;273;p20"/>
          <p:cNvSpPr txBox="1"/>
          <p:nvPr/>
        </p:nvSpPr>
        <p:spPr>
          <a:xfrm>
            <a:off x="6943725" y="4267200"/>
            <a:ext cx="3048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274" name="Google Shape;274;p20"/>
          <p:cNvSpPr txBox="1"/>
          <p:nvPr/>
        </p:nvSpPr>
        <p:spPr>
          <a:xfrm>
            <a:off x="7324725" y="4267200"/>
            <a:ext cx="3810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album</a:t>
            </a:r>
            <a:endParaRPr/>
          </a:p>
        </p:txBody>
      </p:sp>
      <p:sp>
        <p:nvSpPr>
          <p:cNvPr id="275" name="Google Shape;275;p20"/>
          <p:cNvSpPr txBox="1"/>
          <p:nvPr/>
        </p:nvSpPr>
        <p:spPr>
          <a:xfrm>
            <a:off x="7781925" y="4267200"/>
            <a:ext cx="1524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276" name="Google Shape;276;p20"/>
          <p:cNvSpPr txBox="1"/>
          <p:nvPr/>
        </p:nvSpPr>
        <p:spPr>
          <a:xfrm>
            <a:off x="6943725" y="4438650"/>
            <a:ext cx="3048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277" name="Google Shape;277;p20"/>
          <p:cNvSpPr txBox="1"/>
          <p:nvPr/>
        </p:nvSpPr>
        <p:spPr>
          <a:xfrm>
            <a:off x="7324725" y="4438650"/>
            <a:ext cx="457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 dirty="0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artist</a:t>
            </a:r>
            <a:endParaRPr dirty="0"/>
          </a:p>
        </p:txBody>
      </p:sp>
      <p:sp>
        <p:nvSpPr>
          <p:cNvPr id="278" name="Google Shape;278;p20"/>
          <p:cNvSpPr txBox="1"/>
          <p:nvPr/>
        </p:nvSpPr>
        <p:spPr>
          <a:xfrm>
            <a:off x="7858125" y="4438650"/>
            <a:ext cx="1524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279" name="Google Shape;279;p20"/>
          <p:cNvSpPr txBox="1"/>
          <p:nvPr/>
        </p:nvSpPr>
        <p:spPr>
          <a:xfrm>
            <a:off x="6943725" y="4610100"/>
            <a:ext cx="3048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JOIN</a:t>
            </a:r>
            <a:endParaRPr/>
          </a:p>
        </p:txBody>
      </p:sp>
      <p:sp>
        <p:nvSpPr>
          <p:cNvPr id="280" name="Google Shape;280;p20"/>
          <p:cNvSpPr txBox="1"/>
          <p:nvPr/>
        </p:nvSpPr>
        <p:spPr>
          <a:xfrm>
            <a:off x="7324725" y="4610100"/>
            <a:ext cx="3810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genre</a:t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7781925" y="4610100"/>
            <a:ext cx="1524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</a:t>
            </a:r>
            <a:endParaRPr/>
          </a:p>
        </p:txBody>
      </p:sp>
      <p:sp>
        <p:nvSpPr>
          <p:cNvPr id="282" name="Google Shape;282;p20"/>
          <p:cNvSpPr txBox="1"/>
          <p:nvPr/>
        </p:nvSpPr>
        <p:spPr>
          <a:xfrm>
            <a:off x="6943725" y="4781550"/>
            <a:ext cx="3810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WHERE</a:t>
            </a:r>
            <a:endParaRPr/>
          </a:p>
        </p:txBody>
      </p:sp>
      <p:sp>
        <p:nvSpPr>
          <p:cNvPr id="283" name="Google Shape;283;p20"/>
          <p:cNvSpPr txBox="1"/>
          <p:nvPr/>
        </p:nvSpPr>
        <p:spPr>
          <a:xfrm>
            <a:off x="8239125" y="4781550"/>
            <a:ext cx="3048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LIKE</a:t>
            </a:r>
            <a:endParaRPr/>
          </a:p>
        </p:txBody>
      </p:sp>
      <p:sp>
        <p:nvSpPr>
          <p:cNvPr id="284" name="Google Shape;284;p20"/>
          <p:cNvSpPr txBox="1"/>
          <p:nvPr/>
        </p:nvSpPr>
        <p:spPr>
          <a:xfrm>
            <a:off x="6943725" y="4953000"/>
            <a:ext cx="6096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GROUP BY</a:t>
            </a:r>
            <a:endParaRPr/>
          </a:p>
        </p:txBody>
      </p:sp>
      <p:sp>
        <p:nvSpPr>
          <p:cNvPr id="285" name="Google Shape;285;p20"/>
          <p:cNvSpPr txBox="1"/>
          <p:nvPr/>
        </p:nvSpPr>
        <p:spPr>
          <a:xfrm>
            <a:off x="6943725" y="5124450"/>
            <a:ext cx="6096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286" name="Google Shape;286;p20"/>
          <p:cNvSpPr txBox="1"/>
          <p:nvPr/>
        </p:nvSpPr>
        <p:spPr>
          <a:xfrm>
            <a:off x="8086725" y="5124450"/>
            <a:ext cx="7620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 LIMIT</a:t>
            </a:r>
            <a:endParaRPr/>
          </a:p>
        </p:txBody>
      </p:sp>
      <p:pic>
        <p:nvPicPr>
          <p:cNvPr id="5" name="Google Shape;365;p23" descr="image.png">
            <a:extLst>
              <a:ext uri="{FF2B5EF4-FFF2-40B4-BE49-F238E27FC236}">
                <a16:creationId xmlns:a16="http://schemas.microsoft.com/office/drawing/2014/main" id="{6CFA1BF5-79BD-33D9-C710-DA90576EAA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3196" y="2364209"/>
            <a:ext cx="5190648" cy="425531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80DAC-CFE9-6B9B-5E83-CC74C6498A67}"/>
              </a:ext>
            </a:extLst>
          </p:cNvPr>
          <p:cNvSpPr txBox="1"/>
          <p:nvPr/>
        </p:nvSpPr>
        <p:spPr>
          <a:xfrm>
            <a:off x="6662933" y="2614427"/>
            <a:ext cx="706774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  t1.first_name, t1.last_name, t3.name AS </a:t>
            </a:r>
            <a:r>
              <a:rPr lang="en-IN" dirty="0" err="1">
                <a:solidFill>
                  <a:schemeClr val="bg1"/>
                </a:solidFill>
              </a:rPr>
              <a:t>bsa_name</a:t>
            </a:r>
            <a:r>
              <a:rPr lang="en-IN" dirty="0">
                <a:solidFill>
                  <a:schemeClr val="bg1"/>
                </a:solidFill>
              </a:rPr>
              <a:t>,</a:t>
            </a:r>
          </a:p>
          <a:p>
            <a:r>
              <a:rPr lang="en-IN" dirty="0">
                <a:solidFill>
                  <a:schemeClr val="bg1"/>
                </a:solidFill>
              </a:rPr>
              <a:t>    SUM(t4.unit_price * t4.quantity) AS </a:t>
            </a:r>
            <a:r>
              <a:rPr lang="en-IN" dirty="0" err="1">
                <a:solidFill>
                  <a:schemeClr val="bg1"/>
                </a:solidFill>
              </a:rPr>
              <a:t>amount_spent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FROM customer t1</a:t>
            </a:r>
          </a:p>
          <a:p>
            <a:r>
              <a:rPr lang="en-IN" dirty="0">
                <a:solidFill>
                  <a:schemeClr val="bg1"/>
                </a:solidFill>
              </a:rPr>
              <a:t>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invoice t2 ON t1.customer_id = t2.customer_id</a:t>
            </a:r>
          </a:p>
          <a:p>
            <a:r>
              <a:rPr lang="en-IN" dirty="0">
                <a:solidFill>
                  <a:schemeClr val="bg1"/>
                </a:solidFill>
              </a:rPr>
              <a:t>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invoice_line</a:t>
            </a:r>
            <a:r>
              <a:rPr lang="en-IN" dirty="0">
                <a:solidFill>
                  <a:schemeClr val="bg1"/>
                </a:solidFill>
              </a:rPr>
              <a:t> t4 ON t2.invoice_id = t4.invoice_id</a:t>
            </a:r>
          </a:p>
          <a:p>
            <a:r>
              <a:rPr lang="en-IN" dirty="0">
                <a:solidFill>
                  <a:schemeClr val="bg1"/>
                </a:solidFill>
              </a:rPr>
              <a:t>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track t5 ON t4.track_id = t5.track_id</a:t>
            </a:r>
          </a:p>
          <a:p>
            <a:r>
              <a:rPr lang="en-IN" dirty="0">
                <a:solidFill>
                  <a:schemeClr val="bg1"/>
                </a:solidFill>
              </a:rPr>
              <a:t>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album t6 ON t5.album_id = t6.album_id</a:t>
            </a:r>
          </a:p>
          <a:p>
            <a:r>
              <a:rPr lang="en-IN" dirty="0">
                <a:solidFill>
                  <a:schemeClr val="bg1"/>
                </a:solidFill>
              </a:rPr>
              <a:t>INNER JOIN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best_selling_artist</a:t>
            </a:r>
            <a:r>
              <a:rPr lang="en-IN" dirty="0">
                <a:solidFill>
                  <a:schemeClr val="bg1"/>
                </a:solidFill>
              </a:rPr>
              <a:t> t3 ON t6.artist_id = t3.artist_id</a:t>
            </a:r>
          </a:p>
          <a:p>
            <a:r>
              <a:rPr lang="en-IN" dirty="0">
                <a:solidFill>
                  <a:schemeClr val="bg1"/>
                </a:solidFill>
              </a:rPr>
              <a:t>GROUP BY</a:t>
            </a:r>
          </a:p>
          <a:p>
            <a:r>
              <a:rPr lang="en-IN" dirty="0">
                <a:solidFill>
                  <a:schemeClr val="bg1"/>
                </a:solidFill>
              </a:rPr>
              <a:t>    t1.customer_id, t1.first_name, t1.last_name, t3.name</a:t>
            </a:r>
          </a:p>
          <a:p>
            <a:r>
              <a:rPr lang="en-IN" dirty="0">
                <a:solidFill>
                  <a:schemeClr val="bg1"/>
                </a:solidFill>
              </a:rPr>
              <a:t>ORDER BY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amount_spent</a:t>
            </a:r>
            <a:r>
              <a:rPr lang="en-IN" dirty="0">
                <a:solidFill>
                  <a:schemeClr val="bg1"/>
                </a:solidFill>
              </a:rPr>
              <a:t> DESC;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8515" y="2095500"/>
            <a:ext cx="4297709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75" y="3657600"/>
            <a:ext cx="644649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/>
          <p:nvPr/>
        </p:nvSpPr>
        <p:spPr>
          <a:xfrm>
            <a:off x="485775" y="2447925"/>
            <a:ext cx="6768814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ABOVE AVERAGE DURATION</a:t>
            </a:r>
            <a:endParaRPr dirty="0"/>
          </a:p>
        </p:txBody>
      </p:sp>
      <p:sp>
        <p:nvSpPr>
          <p:cNvPr id="295" name="Google Shape;295;p21"/>
          <p:cNvSpPr txBox="1"/>
          <p:nvPr/>
        </p:nvSpPr>
        <p:spPr>
          <a:xfrm>
            <a:off x="485775" y="2857500"/>
            <a:ext cx="644649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Return all track names that have a song length longer than the average song length.</a:t>
            </a:r>
            <a:endParaRPr dirty="0"/>
          </a:p>
        </p:txBody>
      </p:sp>
      <p:pic>
        <p:nvPicPr>
          <p:cNvPr id="296" name="Google Shape;296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8040" y="2105025"/>
            <a:ext cx="4278659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1"/>
          <p:cNvSpPr txBox="1"/>
          <p:nvPr/>
        </p:nvSpPr>
        <p:spPr>
          <a:xfrm>
            <a:off x="762000" y="3905250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</a:t>
            </a:r>
            <a:endParaRPr/>
          </a:p>
        </p:txBody>
      </p:sp>
      <p:sp>
        <p:nvSpPr>
          <p:cNvPr id="298" name="Google Shape;298;p21"/>
          <p:cNvSpPr txBox="1"/>
          <p:nvPr/>
        </p:nvSpPr>
        <p:spPr>
          <a:xfrm>
            <a:off x="762000" y="4105275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299" name="Google Shape;299;p21"/>
          <p:cNvSpPr txBox="1"/>
          <p:nvPr/>
        </p:nvSpPr>
        <p:spPr>
          <a:xfrm>
            <a:off x="1238250" y="4105275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track</a:t>
            </a:r>
            <a:endParaRPr/>
          </a:p>
        </p:txBody>
      </p:sp>
      <p:sp>
        <p:nvSpPr>
          <p:cNvPr id="300" name="Google Shape;300;p21"/>
          <p:cNvSpPr txBox="1"/>
          <p:nvPr/>
        </p:nvSpPr>
        <p:spPr>
          <a:xfrm>
            <a:off x="762000" y="4305300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WHERE</a:t>
            </a:r>
            <a:endParaRPr dirty="0"/>
          </a:p>
        </p:txBody>
      </p:sp>
      <p:sp>
        <p:nvSpPr>
          <p:cNvPr id="301" name="Google Shape;301;p21"/>
          <p:cNvSpPr txBox="1"/>
          <p:nvPr/>
        </p:nvSpPr>
        <p:spPr>
          <a:xfrm>
            <a:off x="952500" y="4505325"/>
            <a:ext cx="952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 AVG</a:t>
            </a:r>
            <a:endParaRPr/>
          </a:p>
        </p:txBody>
      </p:sp>
      <p:sp>
        <p:nvSpPr>
          <p:cNvPr id="302" name="Google Shape;302;p21"/>
          <p:cNvSpPr txBox="1"/>
          <p:nvPr/>
        </p:nvSpPr>
        <p:spPr>
          <a:xfrm>
            <a:off x="952500" y="4705350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</a:t>
            </a:r>
            <a:endParaRPr/>
          </a:p>
        </p:txBody>
      </p:sp>
      <p:sp>
        <p:nvSpPr>
          <p:cNvPr id="303" name="Google Shape;303;p21"/>
          <p:cNvSpPr txBox="1"/>
          <p:nvPr/>
        </p:nvSpPr>
        <p:spPr>
          <a:xfrm>
            <a:off x="1428750" y="4705350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9876A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track</a:t>
            </a:r>
            <a:endParaRPr/>
          </a:p>
        </p:txBody>
      </p:sp>
      <p:sp>
        <p:nvSpPr>
          <p:cNvPr id="304" name="Google Shape;304;p21"/>
          <p:cNvSpPr txBox="1"/>
          <p:nvPr/>
        </p:nvSpPr>
        <p:spPr>
          <a:xfrm>
            <a:off x="762000" y="5105400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ORDER BY</a:t>
            </a: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2857500" y="5105400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C783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</a:t>
            </a:r>
            <a:endParaRPr/>
          </a:p>
        </p:txBody>
      </p:sp>
      <p:sp>
        <p:nvSpPr>
          <p:cNvPr id="306" name="Google Shape;306;p21"/>
          <p:cNvSpPr txBox="1"/>
          <p:nvPr/>
        </p:nvSpPr>
        <p:spPr>
          <a:xfrm>
            <a:off x="485775" y="485775"/>
            <a:ext cx="117062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LONG TRACKS </a:t>
            </a:r>
            <a:r>
              <a:rPr lang="en-US" sz="3600" b="1" i="0" u="none" strike="noStrike" cap="none" dirty="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dirty="0"/>
          </a:p>
        </p:txBody>
      </p:sp>
      <p:sp>
        <p:nvSpPr>
          <p:cNvPr id="307" name="Google Shape;307;p21"/>
          <p:cNvSpPr/>
          <p:nvPr/>
        </p:nvSpPr>
        <p:spPr>
          <a:xfrm>
            <a:off x="485775" y="1228725"/>
            <a:ext cx="11220450" cy="190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1083</Words>
  <Application>Microsoft Office PowerPoint</Application>
  <PresentationFormat>Widescreen</PresentationFormat>
  <Paragraphs>290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JetBrains Mono</vt:lpstr>
      <vt:lpstr>Montserrat</vt:lpstr>
      <vt:lpstr>Calibri</vt:lpstr>
      <vt:lpstr>Microsoft JhengHei UI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𝒗𝒂𝒏𝒔𝒉𝒊𝒌𝒂 🦋</cp:lastModifiedBy>
  <cp:revision>1</cp:revision>
  <dcterms:modified xsi:type="dcterms:W3CDTF">2025-11-28T19:00:23Z</dcterms:modified>
</cp:coreProperties>
</file>